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93" r:id="rId3"/>
    <p:sldId id="284" r:id="rId4"/>
    <p:sldId id="257" r:id="rId5"/>
    <p:sldId id="280" r:id="rId6"/>
    <p:sldId id="283" r:id="rId7"/>
    <p:sldId id="278" r:id="rId8"/>
    <p:sldId id="263" r:id="rId9"/>
    <p:sldId id="264" r:id="rId10"/>
    <p:sldId id="269" r:id="rId11"/>
    <p:sldId id="285" r:id="rId12"/>
    <p:sldId id="265" r:id="rId13"/>
    <p:sldId id="277" r:id="rId14"/>
    <p:sldId id="286" r:id="rId15"/>
    <p:sldId id="287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4CB"/>
    <a:srgbClr val="72A1CD"/>
    <a:srgbClr val="A53010"/>
    <a:srgbClr val="00B050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78" autoAdjust="0"/>
  </p:normalViewPr>
  <p:slideViewPr>
    <p:cSldViewPr snapToGrid="0">
      <p:cViewPr varScale="1">
        <p:scale>
          <a:sx n="120" d="100"/>
          <a:sy n="120" d="100"/>
        </p:scale>
        <p:origin x="7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991C-A667-4C77-A9B1-919900937702}" type="datetimeFigureOut">
              <a:rPr lang="zh-CN" altLang="en-US" smtClean="0"/>
              <a:pPr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FD608-BE46-4A9F-BB3A-8678B8AF4F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5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早期二极管：依靠阴极热发射电子到阳极实现导通。布劳恩，发明阴极射线管。</a:t>
            </a:r>
            <a:endParaRPr lang="en-US" altLang="zh-CN" dirty="0"/>
          </a:p>
          <a:p>
            <a:r>
              <a:rPr lang="zh-CN" altLang="en-US" dirty="0"/>
              <a:t>晶体二极管：</a:t>
            </a:r>
            <a:r>
              <a:rPr lang="en-US" altLang="zh-CN" dirty="0"/>
              <a:t>PN</a:t>
            </a:r>
            <a:r>
              <a:rPr lang="zh-CN" altLang="en-US" dirty="0"/>
              <a:t>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早期二极管：依靠阴极热发射电子到阳极实现导通。布劳恩，发明阴极射线管。</a:t>
            </a:r>
            <a:endParaRPr lang="en-US" altLang="zh-CN" dirty="0"/>
          </a:p>
          <a:p>
            <a:r>
              <a:rPr lang="zh-CN" altLang="en-US" dirty="0"/>
              <a:t>晶体二极管：</a:t>
            </a:r>
            <a:r>
              <a:rPr lang="en-US" altLang="zh-CN" dirty="0"/>
              <a:t>PN</a:t>
            </a:r>
            <a:r>
              <a:rPr lang="zh-CN" altLang="en-US" dirty="0"/>
              <a:t>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64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4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电路搭建可参考书本上的二维码视频：</a:t>
            </a:r>
            <a:r>
              <a:rPr lang="en-US" altLang="zh-CN" dirty="0"/>
              <a:t>P195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6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整流：变压器输入这里可以都用</a:t>
            </a:r>
            <a:r>
              <a:rPr lang="en-US" altLang="zh-CN" dirty="0"/>
              <a:t>~6V</a:t>
            </a:r>
            <a:r>
              <a:rPr lang="zh-CN" altLang="en-US" dirty="0"/>
              <a:t>，更容易对比三者的区别。电阻大小的选择可任意。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13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整流：变压器输入这里可以都用</a:t>
            </a:r>
            <a:r>
              <a:rPr lang="en-US" altLang="zh-CN" dirty="0"/>
              <a:t>~6V</a:t>
            </a:r>
            <a:r>
              <a:rPr lang="zh-CN" altLang="en-US" dirty="0"/>
              <a:t>，更容易对比三者的区别。电阻大小的选择可任意。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9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D608-BE46-4A9F-BB3A-8678B8AF4FE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19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59F-AD79-457A-A20D-A9F8E2DEF501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AB3D3-D09E-425C-B27D-99AE699B3B31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2DD9-BADF-4AF6-97DD-840C5787C1EA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885F-1995-451E-8299-024C028FDD3A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2909-FE2B-4087-A600-697DD86325B8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4714-8E11-452F-808C-1DE87AD66F55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E5A5-40DF-438A-8D78-BB9A34ED2821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E88A0-4370-43BB-962C-3BEA270032C9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42CF-21E2-43B9-A6AD-28B38984ED7C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B9671-CCD1-408C-84C0-DFDFCE68F454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79B2-A865-4FC5-9E95-AF3BBEEE7192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32BA-38E0-4CE3-8AA0-C90317FE1AB4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5D15A-6A25-49EC-9CE9-7703FEED5A05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D1B-5629-4744-8947-A9064ECE98F2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6A19-78D0-48FB-A498-A3E07D11C791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48C1-0749-4E22-82FC-288ABEB47E84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2F7F-B45B-4071-9C19-9A3B1E15B9B6}" type="datetime1">
              <a:rPr lang="en-US" altLang="zh-CN" smtClean="0"/>
              <a:pPr/>
              <a:t>7/10/25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图片 35" descr="图片1.jp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90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191.png"/><Relationship Id="rId21" Type="http://schemas.openxmlformats.org/officeDocument/2006/relationships/image" Target="../media/image27.png"/><Relationship Id="rId7" Type="http://schemas.openxmlformats.org/officeDocument/2006/relationships/image" Target="../media/image1310.png"/><Relationship Id="rId12" Type="http://schemas.openxmlformats.org/officeDocument/2006/relationships/image" Target="../media/image18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70.png"/><Relationship Id="rId24" Type="http://schemas.openxmlformats.org/officeDocument/2006/relationships/image" Target="../media/image30.png"/><Relationship Id="rId5" Type="http://schemas.openxmlformats.org/officeDocument/2006/relationships/image" Target="../media/image11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1.png"/><Relationship Id="rId19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1.png"/><Relationship Id="rId14" Type="http://schemas.openxmlformats.org/officeDocument/2006/relationships/image" Target="../media/image20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4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2.png"/><Relationship Id="rId21" Type="http://schemas.openxmlformats.org/officeDocument/2006/relationships/image" Target="../media/image115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6" Type="http://schemas.openxmlformats.org/officeDocument/2006/relationships/image" Target="../media/image110.png"/><Relationship Id="rId29" Type="http://schemas.openxmlformats.org/officeDocument/2006/relationships/image" Target="../media/image97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31" Type="http://schemas.openxmlformats.org/officeDocument/2006/relationships/image" Target="../media/image1160.png"/><Relationship Id="rId44" Type="http://schemas.openxmlformats.org/officeDocument/2006/relationships/image" Target="../media/image137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0" Type="http://schemas.openxmlformats.org/officeDocument/2006/relationships/image" Target="../media/image114.png"/><Relationship Id="rId41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40791" y="2169115"/>
            <a:ext cx="6910418" cy="1214465"/>
          </a:xfrm>
        </p:spPr>
        <p:txBody>
          <a:bodyPr>
            <a:noAutofit/>
          </a:bodyPr>
          <a:lstStyle/>
          <a:p>
            <a:r>
              <a:rPr lang="zh-CN" altLang="en-US" sz="7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组装整流器实验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-8551" y="4672004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6200000" flipV="1">
            <a:off x="10447003" y="4634619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96"/>
          <p:cNvSpPr/>
          <p:nvPr/>
        </p:nvSpPr>
        <p:spPr bwMode="auto">
          <a:xfrm>
            <a:off x="10716633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3628003" y="503429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浙江大学物理实验教学中心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CB492C-342E-C753-16BF-0E44264B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" y="209688"/>
            <a:ext cx="4712251" cy="8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6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235705" y="1661650"/>
            <a:ext cx="10310884" cy="4589863"/>
            <a:chOff x="2592925" y="1264556"/>
            <a:chExt cx="7740528" cy="3464626"/>
          </a:xfrm>
        </p:grpSpPr>
        <p:pic>
          <p:nvPicPr>
            <p:cNvPr id="7170" name="Picture 2" descr="https://bkimg.cdn.bcebos.com/pic/a2cc7cd98d1001e9041c104fb50e7bec54e79749?x-bce-process=image/watermark,image_d2F0ZXIvYmFpa2U4MA==,g_7,xp_5,yp_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19"/>
            <a:stretch/>
          </p:blipFill>
          <p:spPr bwMode="auto">
            <a:xfrm>
              <a:off x="2592925" y="1264556"/>
              <a:ext cx="7740528" cy="300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592925" y="4245706"/>
              <a:ext cx="1229711" cy="4834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1567" y="6004214"/>
            <a:ext cx="21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单相半波整流电路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2962" y="6004214"/>
            <a:ext cx="21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单相全波整流电路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8433" y="6004214"/>
            <a:ext cx="21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单相桥式整流电路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44541" y="6004214"/>
            <a:ext cx="21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滤波电路</a:t>
            </a:r>
          </a:p>
        </p:txBody>
      </p:sp>
      <p:sp>
        <p:nvSpPr>
          <p:cNvPr id="3" name="右箭头 2"/>
          <p:cNvSpPr/>
          <p:nvPr/>
        </p:nvSpPr>
        <p:spPr>
          <a:xfrm>
            <a:off x="3603681" y="6096547"/>
            <a:ext cx="461319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147114" y="6093560"/>
            <a:ext cx="461319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8662917" y="6093560"/>
            <a:ext cx="461319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9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20" name="矩形 19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21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22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26" name="圆角矩形 2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4" name="圆角矩形 23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1" name="标题 1"/>
          <p:cNvSpPr txBox="1">
            <a:spLocks/>
          </p:cNvSpPr>
          <p:nvPr/>
        </p:nvSpPr>
        <p:spPr>
          <a:xfrm>
            <a:off x="226290" y="1062382"/>
            <a:ext cx="3906672" cy="728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滤波电路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622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9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20" name="矩形 19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21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22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26" name="圆角矩形 2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4" name="圆角矩形 23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23" y="2990389"/>
            <a:ext cx="5114697" cy="2122747"/>
          </a:xfrm>
          <a:prstGeom prst="rect">
            <a:avLst/>
          </a:prstGeom>
        </p:spPr>
      </p:pic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478623" y="1280991"/>
            <a:ext cx="9533124" cy="1462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滤波电路：</a:t>
            </a:r>
            <a:r>
              <a:rPr lang="zh-CN" altLang="en-US" sz="2400" dirty="0">
                <a:latin typeface="+mn-ea"/>
              </a:rPr>
              <a:t>过滤交流分量，提高输出电压中的直流成分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u="sng" dirty="0">
                <a:latin typeface="+mn-ea"/>
              </a:rPr>
              <a:t>RC</a:t>
            </a:r>
            <a:r>
              <a:rPr lang="zh-CN" altLang="en-US" sz="2800" b="1" u="sng" dirty="0">
                <a:latin typeface="+mn-ea"/>
              </a:rPr>
              <a:t>滤波电路</a:t>
            </a:r>
            <a:r>
              <a:rPr lang="zh-CN" altLang="en-US" sz="2800" b="1" dirty="0">
                <a:latin typeface="+mn-ea"/>
              </a:rPr>
              <a:t>：</a:t>
            </a:r>
            <a:r>
              <a:rPr lang="zh-CN" altLang="en-US" sz="2400" dirty="0">
                <a:latin typeface="+mn-ea"/>
              </a:rPr>
              <a:t>利用电容的充放电作用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20" y="2265316"/>
            <a:ext cx="3672000" cy="4018737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617485" y="5175658"/>
            <a:ext cx="21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电容放电时：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854044" y="5674824"/>
                <a:ext cx="1168718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44" y="5674824"/>
                <a:ext cx="116871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726593" y="5696047"/>
                <a:ext cx="1982787" cy="597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593" y="5696047"/>
                <a:ext cx="1982787" cy="597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/>
          <p:cNvSpPr txBox="1"/>
          <p:nvPr/>
        </p:nvSpPr>
        <p:spPr>
          <a:xfrm>
            <a:off x="5617497" y="5828618"/>
            <a:ext cx="159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（指数下降）</a:t>
            </a:r>
          </a:p>
        </p:txBody>
      </p:sp>
    </p:spTree>
    <p:extLst>
      <p:ext uri="{BB962C8B-B14F-4D97-AF65-F5344CB8AC3E}">
        <p14:creationId xmlns:p14="http://schemas.microsoft.com/office/powerpoint/2010/main" val="53769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21" y="1672814"/>
            <a:ext cx="6425901" cy="481942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 flipV="1">
            <a:off x="1947134" y="2173045"/>
            <a:ext cx="2743200" cy="51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1947134" y="3872753"/>
            <a:ext cx="2411506" cy="819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1947134" y="5649558"/>
            <a:ext cx="2219662" cy="206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8110369" y="5446060"/>
            <a:ext cx="2615005" cy="306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327751" y="2953704"/>
            <a:ext cx="2440193" cy="702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31812" y="1887975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数字示波器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45616" y="3655891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变压器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42912" y="5414690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787666" y="2694792"/>
            <a:ext cx="190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电阻、二极管等电子元件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771299" y="5567986"/>
            <a:ext cx="146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面包板</a:t>
            </a: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24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实验装置</a:t>
            </a:r>
          </a:p>
        </p:txBody>
      </p:sp>
      <p:sp>
        <p:nvSpPr>
          <p:cNvPr id="25" name="矩形 24"/>
          <p:cNvSpPr/>
          <p:nvPr/>
        </p:nvSpPr>
        <p:spPr>
          <a:xfrm>
            <a:off x="2680701" y="324999"/>
            <a:ext cx="3044030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EXPERIMENTAL DEVICE</a:t>
            </a:r>
          </a:p>
        </p:txBody>
      </p:sp>
      <p:grpSp>
        <p:nvGrpSpPr>
          <p:cNvPr id="26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27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1" name="圆角矩形 3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9" name="圆角矩形 2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418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7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10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4" name="圆角矩形 1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2" name="圆角矩形 1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9" name="内容占位符 2"/>
          <p:cNvSpPr txBox="1">
            <a:spLocks/>
          </p:cNvSpPr>
          <p:nvPr/>
        </p:nvSpPr>
        <p:spPr>
          <a:xfrm>
            <a:off x="478623" y="1094371"/>
            <a:ext cx="9533124" cy="781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组装整流电路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57486" y="1979053"/>
                <a:ext cx="10782472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zh-CN" altLang="en-US" sz="2000" dirty="0"/>
                  <a:t>搭建单相半波整流电路、全波整流电路以及桥式整流电路。（示波器耦合模式：直流输入）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     </a:t>
                </a:r>
                <a:r>
                  <a:rPr lang="zh-CN" altLang="en-US" sz="2000" dirty="0"/>
                  <a:t>观察输入波形，输出波形，和二极管的反向电压波形。在表格中描绘波形。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zh-CN" alt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2. </a:t>
                </a:r>
                <a:r>
                  <a:rPr lang="zh-CN" altLang="en-US" sz="2000" dirty="0"/>
                  <a:t>使用示波器测量三种整流电路的以下参数，并在实验数据记录在表格中。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（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）输入信号的有效值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（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）整流电路输出信号的有效值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和平均值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/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（</a:t>
                </a:r>
                <a:r>
                  <a:rPr lang="en-US" altLang="zh-CN" sz="2000" dirty="0"/>
                  <a:t>3</a:t>
                </a:r>
                <a:r>
                  <a:rPr lang="zh-CN" altLang="en-US" sz="2000" dirty="0"/>
                  <a:t>）整流电路中，某个二极管的反向电压峰值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Rmax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zh-CN" alt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3</a:t>
                </a:r>
                <a:r>
                  <a:rPr lang="zh-CN" altLang="en-US" sz="2000" dirty="0"/>
                  <a:t>、计算无滤波器情况下，输出电压的平均值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/>
                  <a:t>与公式所得的理论值之间的相对误差。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86" y="1979053"/>
                <a:ext cx="10782472" cy="4062651"/>
              </a:xfrm>
              <a:prstGeom prst="rect">
                <a:avLst/>
              </a:prstGeom>
              <a:blipFill>
                <a:blip r:embed="rId3"/>
                <a:stretch>
                  <a:fillRect l="-622" r="-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88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7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10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4" name="圆角矩形 1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2" name="圆角矩形 1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9" name="内容占位符 2"/>
          <p:cNvSpPr txBox="1">
            <a:spLocks/>
          </p:cNvSpPr>
          <p:nvPr/>
        </p:nvSpPr>
        <p:spPr>
          <a:xfrm>
            <a:off x="478623" y="1094371"/>
            <a:ext cx="9533124" cy="715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观察</a:t>
            </a:r>
            <a:r>
              <a:rPr lang="en-US" altLang="zh-CN" sz="2800" b="1" dirty="0">
                <a:latin typeface="+mn-ea"/>
              </a:rPr>
              <a:t>RC</a:t>
            </a:r>
            <a:r>
              <a:rPr lang="zh-CN" altLang="en-US" sz="2800" b="1" dirty="0">
                <a:latin typeface="+mn-ea"/>
              </a:rPr>
              <a:t>滤波的效果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7486" y="1979053"/>
            <a:ext cx="10782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对于三种整流电路，分别添加</a:t>
            </a:r>
            <a:r>
              <a:rPr lang="en-US" altLang="zh-CN" sz="2000" dirty="0"/>
              <a:t>47μF</a:t>
            </a:r>
            <a:r>
              <a:rPr lang="zh-CN" altLang="en-US" sz="2000" dirty="0"/>
              <a:t>和</a:t>
            </a:r>
            <a:r>
              <a:rPr lang="en-US" altLang="zh-CN" sz="2000" dirty="0"/>
              <a:t>470μF</a:t>
            </a:r>
            <a:r>
              <a:rPr lang="zh-CN" altLang="en-US" sz="2000" dirty="0"/>
              <a:t>两种不同电容。观察</a:t>
            </a:r>
            <a:r>
              <a:rPr lang="en-US" altLang="zh-CN" sz="2000" dirty="0"/>
              <a:t>RC</a:t>
            </a:r>
            <a:r>
              <a:rPr lang="zh-CN" altLang="en-US" sz="2000" dirty="0"/>
              <a:t>滤波后的输出波形变化。比较不同电容值的滤波效果差异，并完成表格。</a:t>
            </a:r>
            <a:endParaRPr lang="en-US" altLang="zh-CN" sz="20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24895"/>
              </p:ext>
            </p:extLst>
          </p:nvPr>
        </p:nvGraphicFramePr>
        <p:xfrm>
          <a:off x="1296923" y="3738234"/>
          <a:ext cx="9835503" cy="2388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75">
                  <a:extLst>
                    <a:ext uri="{9D8B030D-6E8A-4147-A177-3AD203B41FA5}">
                      <a16:colId xmlns:a16="http://schemas.microsoft.com/office/drawing/2014/main" val="1492814871"/>
                    </a:ext>
                  </a:extLst>
                </a:gridCol>
                <a:gridCol w="1777482">
                  <a:extLst>
                    <a:ext uri="{9D8B030D-6E8A-4147-A177-3AD203B41FA5}">
                      <a16:colId xmlns:a16="http://schemas.microsoft.com/office/drawing/2014/main" val="4278282853"/>
                    </a:ext>
                  </a:extLst>
                </a:gridCol>
                <a:gridCol w="1777482">
                  <a:extLst>
                    <a:ext uri="{9D8B030D-6E8A-4147-A177-3AD203B41FA5}">
                      <a16:colId xmlns:a16="http://schemas.microsoft.com/office/drawing/2014/main" val="1706054488"/>
                    </a:ext>
                  </a:extLst>
                </a:gridCol>
                <a:gridCol w="1777482">
                  <a:extLst>
                    <a:ext uri="{9D8B030D-6E8A-4147-A177-3AD203B41FA5}">
                      <a16:colId xmlns:a16="http://schemas.microsoft.com/office/drawing/2014/main" val="2653495527"/>
                    </a:ext>
                  </a:extLst>
                </a:gridCol>
                <a:gridCol w="1777482">
                  <a:extLst>
                    <a:ext uri="{9D8B030D-6E8A-4147-A177-3AD203B41FA5}">
                      <a16:colId xmlns:a16="http://schemas.microsoft.com/office/drawing/2014/main" val="138580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输入信号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无滤波器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输出信号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47μF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滤波器</a:t>
                      </a:r>
                    </a:p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输出信号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470μF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滤波器</a:t>
                      </a:r>
                    </a:p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输出信号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639529"/>
                  </a:ext>
                </a:extLst>
              </a:tr>
              <a:tr h="6358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波形图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23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有效值电压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(V)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86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平均值电压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(V)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1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二极管反向电压峰值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(V)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377760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222278" y="3275596"/>
            <a:ext cx="419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整流电路类型：</a:t>
            </a:r>
            <a:r>
              <a:rPr lang="en-US" altLang="zh-CN" dirty="0"/>
              <a:t>____________</a:t>
            </a:r>
            <a:r>
              <a:rPr lang="zh-CN" altLang="en-US" u="sng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7936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6</a:t>
            </a:r>
          </a:p>
        </p:txBody>
      </p:sp>
      <p:sp>
        <p:nvSpPr>
          <p:cNvPr id="7" name="文本框 395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拓展实验</a:t>
            </a:r>
          </a:p>
        </p:txBody>
      </p:sp>
      <p:sp>
        <p:nvSpPr>
          <p:cNvPr id="8" name="矩形 7"/>
          <p:cNvSpPr/>
          <p:nvPr/>
        </p:nvSpPr>
        <p:spPr>
          <a:xfrm>
            <a:off x="2776192" y="324999"/>
            <a:ext cx="285305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EXPAND EXPERIMENT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9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4" name="圆角矩形 1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2" name="圆角矩形 1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784309" y="1606089"/>
            <a:ext cx="83845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思考题：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071397" y="2603290"/>
            <a:ext cx="9000155" cy="22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总结不同整流电路和不同滤波电路的利弊。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整流和滤波的目的分别是什么？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如何根据需要选择合适的整流电路？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3858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743572" y="2334007"/>
            <a:ext cx="2441690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325780" y="4080796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zh-CN" sz="2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5" y="6057840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0" y="5713686"/>
            <a:ext cx="10034254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 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A4B7DF-59FA-42F9-A36B-0D2848B4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23" y="1280991"/>
            <a:ext cx="6304732" cy="1462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整流电路：交流电转为脉动直流电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整流元件：晶体二极管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0</a:t>
            </a:r>
            <a:endParaRPr lang="zh-CN" altLang="en-US" sz="3600" dirty="0"/>
          </a:p>
        </p:txBody>
      </p:sp>
      <p:sp>
        <p:nvSpPr>
          <p:cNvPr id="24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预备实验</a:t>
            </a:r>
          </a:p>
        </p:txBody>
      </p:sp>
      <p:grpSp>
        <p:nvGrpSpPr>
          <p:cNvPr id="26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27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1" name="圆角矩形 3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9" name="圆角矩形 2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pic>
        <p:nvPicPr>
          <p:cNvPr id="2050" name="Picture 2" descr="遥控电流关断稳压器-接线图网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9"/>
          <a:stretch/>
        </p:blipFill>
        <p:spPr bwMode="auto">
          <a:xfrm>
            <a:off x="355041" y="3569287"/>
            <a:ext cx="6840000" cy="22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img.alicdn.com%2Fimgextra%2Fi1%2F158334486%2FTB2CfVwtH9YBuNjy0FgXXcxcXXa_%21%21158334486.jpg&amp;refer=http%3A%2F%2Fimg.alicdn.com&amp;app=2002&amp;size=f9999,10000&amp;q=a80&amp;n=0&amp;g=0n&amp;fmt=auto?sec=1754119846&amp;t=8dbf0148fce4d064372f40d10d9d95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74" y="1875454"/>
            <a:ext cx="2392030" cy="163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17560"/>
          <a:stretch/>
        </p:blipFill>
        <p:spPr>
          <a:xfrm>
            <a:off x="10451495" y="2079408"/>
            <a:ext cx="1493726" cy="1231429"/>
          </a:xfrm>
          <a:prstGeom prst="rect">
            <a:avLst/>
          </a:prstGeom>
        </p:spPr>
      </p:pic>
      <p:pic>
        <p:nvPicPr>
          <p:cNvPr id="2058" name="Picture 10" descr="LED驱动电源 3W12W18W24W38W50Wled面板灯平板集成吊顶隔离镇流器_虎窝淘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3" b="7020"/>
          <a:stretch/>
        </p:blipFill>
        <p:spPr bwMode="auto">
          <a:xfrm>
            <a:off x="7860574" y="4044041"/>
            <a:ext cx="2441015" cy="18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如何挑选LED灯带-江门市南极光照明科技有限公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455" y="4401173"/>
            <a:ext cx="1276503" cy="12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B0A79A-FF02-E035-8090-D921920E5EC2}"/>
              </a:ext>
            </a:extLst>
          </p:cNvPr>
          <p:cNvSpPr/>
          <p:nvPr/>
        </p:nvSpPr>
        <p:spPr>
          <a:xfrm>
            <a:off x="2540354" y="300156"/>
            <a:ext cx="2430016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PRE-EXPERIMENT </a:t>
            </a:r>
          </a:p>
        </p:txBody>
      </p:sp>
    </p:spTree>
    <p:extLst>
      <p:ext uri="{BB962C8B-B14F-4D97-AF65-F5344CB8AC3E}">
        <p14:creationId xmlns:p14="http://schemas.microsoft.com/office/powerpoint/2010/main" val="295995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卡尔·费迪南德·布劳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24" y="1303971"/>
            <a:ext cx="154893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4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25" name="矩形 24"/>
          <p:cNvSpPr/>
          <p:nvPr/>
        </p:nvSpPr>
        <p:spPr>
          <a:xfrm>
            <a:off x="2380204" y="324999"/>
            <a:ext cx="3645029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grpSp>
        <p:nvGrpSpPr>
          <p:cNvPr id="26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27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1" name="圆角矩形 3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9" name="圆角矩形 2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92629" y="3581999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费迪南德</a:t>
            </a:r>
            <a:r>
              <a:rPr lang="en-US" altLang="zh-CN" dirty="0"/>
              <a:t>·</a:t>
            </a:r>
            <a:r>
              <a:rPr lang="zh-CN" altLang="en-US" dirty="0"/>
              <a:t>布劳恩</a:t>
            </a:r>
            <a:endParaRPr lang="en-US" altLang="zh-CN" dirty="0"/>
          </a:p>
          <a:p>
            <a:pPr algn="ctr"/>
            <a:r>
              <a:rPr lang="zh-CN" altLang="en-US" dirty="0"/>
              <a:t>（德国）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22234" y="496271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1874</a:t>
            </a:r>
            <a:r>
              <a:rPr lang="zh-CN" altLang="en-US" dirty="0"/>
              <a:t>年</a:t>
            </a:r>
            <a:endParaRPr lang="en-US" altLang="zh-CN" dirty="0"/>
          </a:p>
          <a:p>
            <a:pPr algn="ctr"/>
            <a:r>
              <a:rPr lang="zh-CN" altLang="en-US" dirty="0"/>
              <a:t>发现整流效应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47718" y="4595521"/>
            <a:ext cx="10711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81" y="1303971"/>
            <a:ext cx="1760978" cy="2124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166928" y="3581999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约翰</a:t>
            </a:r>
            <a:r>
              <a:rPr lang="en-US" altLang="zh-CN" dirty="0"/>
              <a:t>·</a:t>
            </a:r>
            <a:r>
              <a:rPr lang="zh-CN" altLang="en-US" dirty="0"/>
              <a:t>安布罗斯</a:t>
            </a:r>
            <a:r>
              <a:rPr lang="en-US" altLang="zh-CN" dirty="0"/>
              <a:t>·</a:t>
            </a:r>
            <a:r>
              <a:rPr lang="zh-CN" altLang="en-US" dirty="0"/>
              <a:t>弗莱明</a:t>
            </a:r>
            <a:endParaRPr lang="en-US" altLang="zh-CN" dirty="0"/>
          </a:p>
          <a:p>
            <a:pPr algn="ctr"/>
            <a:r>
              <a:rPr lang="zh-CN" altLang="en-US" dirty="0"/>
              <a:t>（英国）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481116" y="4962712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1904</a:t>
            </a:r>
            <a:r>
              <a:rPr lang="zh-CN" altLang="en-US" dirty="0"/>
              <a:t>年</a:t>
            </a:r>
            <a:endParaRPr lang="en-US" altLang="zh-CN" dirty="0"/>
          </a:p>
          <a:p>
            <a:pPr algn="ctr"/>
            <a:r>
              <a:rPr lang="zh-CN" altLang="en-US" dirty="0"/>
              <a:t>发明真空二极管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670" y="4790048"/>
            <a:ext cx="830446" cy="1618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825" y="1303971"/>
            <a:ext cx="1364764" cy="212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415" y="1303971"/>
            <a:ext cx="1395637" cy="21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878" y="1303971"/>
            <a:ext cx="1376841" cy="212400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386418" y="3581999"/>
            <a:ext cx="435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威廉</a:t>
            </a:r>
            <a:r>
              <a:rPr lang="en-US" altLang="zh-CN" dirty="0"/>
              <a:t>·</a:t>
            </a:r>
            <a:r>
              <a:rPr lang="zh-CN" altLang="en-US" dirty="0"/>
              <a:t>肖克利、约翰</a:t>
            </a:r>
            <a:r>
              <a:rPr lang="en-US" altLang="zh-CN" dirty="0"/>
              <a:t>·</a:t>
            </a:r>
            <a:r>
              <a:rPr lang="zh-CN" altLang="en-US" dirty="0"/>
              <a:t>巴丁、沃尔特</a:t>
            </a:r>
            <a:r>
              <a:rPr lang="en-US" altLang="zh-CN" dirty="0"/>
              <a:t>·</a:t>
            </a:r>
            <a:r>
              <a:rPr lang="zh-CN" altLang="en-US" dirty="0"/>
              <a:t>布拉顿</a:t>
            </a:r>
            <a:endParaRPr lang="en-US" altLang="zh-CN" dirty="0"/>
          </a:p>
          <a:p>
            <a:pPr algn="ctr"/>
            <a:r>
              <a:rPr lang="zh-CN" altLang="en-US" dirty="0"/>
              <a:t>（贝尔实验室）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750819" y="49627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1947</a:t>
            </a:r>
            <a:r>
              <a:rPr lang="zh-CN" altLang="en-US" dirty="0"/>
              <a:t>年</a:t>
            </a:r>
            <a:endParaRPr lang="en-US" altLang="zh-CN" dirty="0"/>
          </a:p>
          <a:p>
            <a:pPr algn="ctr"/>
            <a:r>
              <a:rPr lang="zh-CN" altLang="en-US" dirty="0"/>
              <a:t>发明晶体管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874" y="4815317"/>
            <a:ext cx="1266145" cy="159281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1463064" y="4451521"/>
            <a:ext cx="288000" cy="288000"/>
          </a:xfrm>
          <a:prstGeom prst="ellipse">
            <a:avLst/>
          </a:prstGeom>
          <a:solidFill>
            <a:srgbClr val="569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237363" y="4460422"/>
            <a:ext cx="288000" cy="288000"/>
          </a:xfrm>
          <a:prstGeom prst="ellipse">
            <a:avLst/>
          </a:prstGeom>
          <a:solidFill>
            <a:srgbClr val="569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277861" y="4460422"/>
            <a:ext cx="288000" cy="288000"/>
          </a:xfrm>
          <a:prstGeom prst="ellipse">
            <a:avLst/>
          </a:prstGeom>
          <a:solidFill>
            <a:srgbClr val="569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二极管的工作原理，什么是二极管？-CSDN博客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15" y="4869215"/>
            <a:ext cx="2023457" cy="89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7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1566934" y="1753853"/>
            <a:ext cx="9068937" cy="3894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sz="3200" b="1" dirty="0"/>
              <a:t>1</a:t>
            </a:r>
            <a:r>
              <a:rPr lang="zh-CN" altLang="en-US" sz="3200" b="1" dirty="0"/>
              <a:t>、了解整流电路与滤波电路的功能。</a:t>
            </a:r>
            <a:endParaRPr lang="en-US" altLang="zh-CN" sz="3200" b="1" dirty="0"/>
          </a:p>
          <a:p>
            <a:pPr>
              <a:buNone/>
            </a:pPr>
            <a:endParaRPr lang="en-US" altLang="zh-CN" sz="3200" b="1" dirty="0"/>
          </a:p>
          <a:p>
            <a:pPr>
              <a:buNone/>
            </a:pPr>
            <a:r>
              <a:rPr lang="en-US" altLang="zh-CN" sz="3200" b="1" dirty="0"/>
              <a:t>2</a:t>
            </a:r>
            <a:r>
              <a:rPr lang="zh-CN" altLang="en-US" sz="3200" b="1" dirty="0"/>
              <a:t>、完成三种整流电路以及滤波电路的设计与组装。</a:t>
            </a:r>
            <a:endParaRPr lang="en-US" altLang="zh-CN" sz="3200" b="1" dirty="0"/>
          </a:p>
          <a:p>
            <a:pPr>
              <a:buNone/>
            </a:pPr>
            <a:endParaRPr lang="en-US" altLang="zh-CN" sz="3200" b="1" dirty="0"/>
          </a:p>
          <a:p>
            <a:pPr>
              <a:buNone/>
            </a:pPr>
            <a:r>
              <a:rPr lang="en-US" altLang="zh-CN" sz="3200" b="1" dirty="0"/>
              <a:t>3</a:t>
            </a:r>
            <a:r>
              <a:rPr lang="zh-CN" altLang="en-US" sz="3200" b="1" dirty="0"/>
              <a:t>、熟悉掌握数字示波器的使用，了解一些常用电 子元件的使用方法。</a:t>
            </a:r>
            <a:endParaRPr lang="en-US" altLang="zh-CN" sz="32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0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11" name="矩形 10"/>
          <p:cNvSpPr/>
          <p:nvPr/>
        </p:nvSpPr>
        <p:spPr>
          <a:xfrm>
            <a:off x="2615814" y="324999"/>
            <a:ext cx="3173809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OBJECTIVE</a:t>
            </a:r>
          </a:p>
        </p:txBody>
      </p:sp>
      <p:grpSp>
        <p:nvGrpSpPr>
          <p:cNvPr id="12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13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5" name="圆角矩形 1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3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90" y="1870759"/>
            <a:ext cx="6448425" cy="479107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8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" name="矩形 38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40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5" name="圆角矩形 4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3" name="圆角矩形 4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11300346" y="5288507"/>
            <a:ext cx="815455" cy="320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4853424" y="1721271"/>
            <a:ext cx="3115827" cy="2246469"/>
          </a:xfrm>
        </p:spPr>
        <p:txBody>
          <a:bodyPr>
            <a:normAutofit/>
          </a:bodyPr>
          <a:lstStyle/>
          <a:p>
            <a:r>
              <a:rPr lang="zh-CN" altLang="en-US" b="1" dirty="0"/>
              <a:t>二极管单向导电性</a:t>
            </a:r>
            <a:endParaRPr lang="en-US" altLang="zh-CN" b="1" dirty="0"/>
          </a:p>
          <a:p>
            <a:endParaRPr lang="en-US" altLang="zh-CN" sz="800" b="1" dirty="0"/>
          </a:p>
          <a:p>
            <a:r>
              <a:rPr lang="zh-CN" altLang="en-US" b="1" dirty="0"/>
              <a:t>二极管正向导通时，具有门限电压（死区电压）</a:t>
            </a:r>
            <a:endParaRPr lang="en-US" altLang="zh-CN" b="1" dirty="0"/>
          </a:p>
          <a:p>
            <a:endParaRPr lang="en-US" altLang="zh-CN" sz="800" b="1" dirty="0"/>
          </a:p>
          <a:p>
            <a:r>
              <a:rPr lang="zh-CN" altLang="en-US" b="1" dirty="0"/>
              <a:t>二极管逆向截止时，具有反向饱和电流</a:t>
            </a:r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1265075" y="5087964"/>
            <a:ext cx="2124374" cy="1715174"/>
            <a:chOff x="1123454" y="4814579"/>
            <a:chExt cx="2407616" cy="1943863"/>
          </a:xfrm>
        </p:grpSpPr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1123454" y="4814579"/>
              <a:ext cx="2407616" cy="1943863"/>
              <a:chOff x="1250048" y="4395088"/>
              <a:chExt cx="2832491" cy="2286898"/>
            </a:xfrm>
          </p:grpSpPr>
          <p:sp>
            <p:nvSpPr>
              <p:cNvPr id="21" name="Line 41"/>
              <p:cNvSpPr>
                <a:spLocks noChangeShapeType="1"/>
              </p:cNvSpPr>
              <p:nvPr/>
            </p:nvSpPr>
            <p:spPr bwMode="auto">
              <a:xfrm flipV="1">
                <a:off x="2597835" y="5801613"/>
                <a:ext cx="280988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2" name="Group 52"/>
              <p:cNvGrpSpPr>
                <a:grpSpLocks/>
              </p:cNvGrpSpPr>
              <p:nvPr/>
            </p:nvGrpSpPr>
            <p:grpSpPr bwMode="auto">
              <a:xfrm>
                <a:off x="1683435" y="5649213"/>
                <a:ext cx="1981200" cy="304800"/>
                <a:chOff x="2784" y="576"/>
                <a:chExt cx="1248" cy="192"/>
              </a:xfrm>
            </p:grpSpPr>
            <p:sp>
              <p:nvSpPr>
                <p:cNvPr id="29" name="Line 39"/>
                <p:cNvSpPr>
                  <a:spLocks noChangeShapeType="1"/>
                </p:cNvSpPr>
                <p:nvPr/>
              </p:nvSpPr>
              <p:spPr bwMode="auto">
                <a:xfrm>
                  <a:off x="3360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" name="Line 40"/>
                <p:cNvSpPr>
                  <a:spLocks noChangeShapeType="1"/>
                </p:cNvSpPr>
                <p:nvPr/>
              </p:nvSpPr>
              <p:spPr bwMode="auto">
                <a:xfrm>
                  <a:off x="3360" y="576"/>
                  <a:ext cx="17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" name="Line 42"/>
                <p:cNvSpPr>
                  <a:spLocks noChangeShapeType="1"/>
                </p:cNvSpPr>
                <p:nvPr/>
              </p:nvSpPr>
              <p:spPr bwMode="auto">
                <a:xfrm>
                  <a:off x="3537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2" name="Line 43"/>
                <p:cNvSpPr>
                  <a:spLocks noChangeShapeType="1"/>
                </p:cNvSpPr>
                <p:nvPr/>
              </p:nvSpPr>
              <p:spPr bwMode="auto">
                <a:xfrm>
                  <a:off x="2784" y="672"/>
                  <a:ext cx="1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Line 44"/>
              <p:cNvSpPr>
                <a:spLocks noChangeShapeType="1"/>
              </p:cNvSpPr>
              <p:nvPr/>
            </p:nvSpPr>
            <p:spPr bwMode="auto">
              <a:xfrm flipH="1" flipV="1">
                <a:off x="1510850" y="6296913"/>
                <a:ext cx="2170112" cy="1270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4" name="Group 61"/>
              <p:cNvGrpSpPr>
                <a:grpSpLocks/>
              </p:cNvGrpSpPr>
              <p:nvPr/>
            </p:nvGrpSpPr>
            <p:grpSpPr bwMode="auto">
              <a:xfrm>
                <a:off x="3777739" y="5668263"/>
                <a:ext cx="304800" cy="304800"/>
                <a:chOff x="2496" y="576"/>
                <a:chExt cx="192" cy="192"/>
              </a:xfrm>
            </p:grpSpPr>
            <p:sp>
              <p:nvSpPr>
                <p:cNvPr id="27" name="Line 49"/>
                <p:cNvSpPr>
                  <a:spLocks noChangeShapeType="1"/>
                </p:cNvSpPr>
                <p:nvPr/>
              </p:nvSpPr>
              <p:spPr bwMode="auto">
                <a:xfrm>
                  <a:off x="2496" y="67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8" name="Line 50"/>
                <p:cNvSpPr>
                  <a:spLocks noChangeShapeType="1"/>
                </p:cNvSpPr>
                <p:nvPr/>
              </p:nvSpPr>
              <p:spPr bwMode="auto">
                <a:xfrm>
                  <a:off x="2592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5" name="Line 51"/>
              <p:cNvSpPr>
                <a:spLocks noChangeShapeType="1"/>
              </p:cNvSpPr>
              <p:nvPr/>
            </p:nvSpPr>
            <p:spPr bwMode="auto">
              <a:xfrm>
                <a:off x="1273860" y="5801613"/>
                <a:ext cx="2286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Text Box 82"/>
              <p:cNvSpPr txBox="1">
                <a:spLocks noChangeArrowheads="1"/>
              </p:cNvSpPr>
              <p:nvPr/>
            </p:nvSpPr>
            <p:spPr bwMode="auto">
              <a:xfrm>
                <a:off x="3781682" y="6089875"/>
                <a:ext cx="245020" cy="592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3200" i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I</a:t>
                </a:r>
              </a:p>
            </p:txBody>
          </p:sp>
          <p:sp>
            <p:nvSpPr>
              <p:cNvPr id="7" name="Line 41"/>
              <p:cNvSpPr>
                <a:spLocks noChangeShapeType="1"/>
              </p:cNvSpPr>
              <p:nvPr/>
            </p:nvSpPr>
            <p:spPr bwMode="auto">
              <a:xfrm flipV="1">
                <a:off x="2597835" y="4547488"/>
                <a:ext cx="280988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8" name="Group 52"/>
              <p:cNvGrpSpPr>
                <a:grpSpLocks/>
              </p:cNvGrpSpPr>
              <p:nvPr/>
            </p:nvGrpSpPr>
            <p:grpSpPr bwMode="auto">
              <a:xfrm>
                <a:off x="1683435" y="4395088"/>
                <a:ext cx="1981200" cy="304800"/>
                <a:chOff x="2784" y="576"/>
                <a:chExt cx="1248" cy="192"/>
              </a:xfrm>
            </p:grpSpPr>
            <p:sp>
              <p:nvSpPr>
                <p:cNvPr id="9" name="Line 39"/>
                <p:cNvSpPr>
                  <a:spLocks noChangeShapeType="1"/>
                </p:cNvSpPr>
                <p:nvPr/>
              </p:nvSpPr>
              <p:spPr bwMode="auto">
                <a:xfrm>
                  <a:off x="3360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" name="Line 40"/>
                <p:cNvSpPr>
                  <a:spLocks noChangeShapeType="1"/>
                </p:cNvSpPr>
                <p:nvPr/>
              </p:nvSpPr>
              <p:spPr bwMode="auto">
                <a:xfrm>
                  <a:off x="3360" y="576"/>
                  <a:ext cx="17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" name="Line 42"/>
                <p:cNvSpPr>
                  <a:spLocks noChangeShapeType="1"/>
                </p:cNvSpPr>
                <p:nvPr/>
              </p:nvSpPr>
              <p:spPr bwMode="auto">
                <a:xfrm>
                  <a:off x="3537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" name="Line 43"/>
                <p:cNvSpPr>
                  <a:spLocks noChangeShapeType="1"/>
                </p:cNvSpPr>
                <p:nvPr/>
              </p:nvSpPr>
              <p:spPr bwMode="auto">
                <a:xfrm>
                  <a:off x="2784" y="672"/>
                  <a:ext cx="1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Line 44"/>
              <p:cNvSpPr>
                <a:spLocks noChangeShapeType="1"/>
              </p:cNvSpPr>
              <p:nvPr/>
            </p:nvSpPr>
            <p:spPr bwMode="auto">
              <a:xfrm>
                <a:off x="1648082" y="5042788"/>
                <a:ext cx="2133600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4" name="Group 61"/>
              <p:cNvGrpSpPr>
                <a:grpSpLocks/>
              </p:cNvGrpSpPr>
              <p:nvPr/>
            </p:nvGrpSpPr>
            <p:grpSpPr bwMode="auto">
              <a:xfrm>
                <a:off x="1250048" y="4395088"/>
                <a:ext cx="304800" cy="304800"/>
                <a:chOff x="2496" y="576"/>
                <a:chExt cx="192" cy="192"/>
              </a:xfrm>
            </p:grpSpPr>
            <p:sp>
              <p:nvSpPr>
                <p:cNvPr id="15" name="Line 49"/>
                <p:cNvSpPr>
                  <a:spLocks noChangeShapeType="1"/>
                </p:cNvSpPr>
                <p:nvPr/>
              </p:nvSpPr>
              <p:spPr bwMode="auto">
                <a:xfrm>
                  <a:off x="2496" y="67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6" name="Line 50"/>
                <p:cNvSpPr>
                  <a:spLocks noChangeShapeType="1"/>
                </p:cNvSpPr>
                <p:nvPr/>
              </p:nvSpPr>
              <p:spPr bwMode="auto">
                <a:xfrm>
                  <a:off x="2592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1"/>
              <p:cNvSpPr>
                <a:spLocks noChangeShapeType="1"/>
              </p:cNvSpPr>
              <p:nvPr/>
            </p:nvSpPr>
            <p:spPr bwMode="auto">
              <a:xfrm>
                <a:off x="3778935" y="4547488"/>
                <a:ext cx="2286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" name="Text Box 82"/>
              <p:cNvSpPr txBox="1">
                <a:spLocks noChangeArrowheads="1"/>
              </p:cNvSpPr>
              <p:nvPr/>
            </p:nvSpPr>
            <p:spPr bwMode="auto">
              <a:xfrm>
                <a:off x="1265830" y="4780590"/>
                <a:ext cx="245020" cy="592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3200" i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I</a:t>
                </a:r>
              </a:p>
            </p:txBody>
          </p:sp>
        </p:grpSp>
        <p:sp>
          <p:nvSpPr>
            <p:cNvPr id="20" name="乘号 19"/>
            <p:cNvSpPr/>
            <p:nvPr/>
          </p:nvSpPr>
          <p:spPr>
            <a:xfrm>
              <a:off x="2121535" y="6171925"/>
              <a:ext cx="540000" cy="540000"/>
            </a:xfrm>
            <a:prstGeom prst="mathMultiply">
              <a:avLst>
                <a:gd name="adj1" fmla="val 871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9411324" y="1152907"/>
            <a:ext cx="2042782" cy="728358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晶体二极管</a:t>
            </a:r>
            <a:endParaRPr lang="zh-CN" altLang="en-US" sz="3200" dirty="0"/>
          </a:p>
        </p:txBody>
      </p:sp>
      <p:grpSp>
        <p:nvGrpSpPr>
          <p:cNvPr id="54" name="组合 53"/>
          <p:cNvGrpSpPr/>
          <p:nvPr/>
        </p:nvGrpSpPr>
        <p:grpSpPr>
          <a:xfrm>
            <a:off x="144414" y="1130888"/>
            <a:ext cx="4378855" cy="3595412"/>
            <a:chOff x="144414" y="942046"/>
            <a:chExt cx="4378855" cy="35954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t="20882" b="30053"/>
            <a:stretch/>
          </p:blipFill>
          <p:spPr>
            <a:xfrm>
              <a:off x="818403" y="3778898"/>
              <a:ext cx="3240000" cy="758560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5"/>
            <a:srcRect b="18965"/>
            <a:stretch/>
          </p:blipFill>
          <p:spPr>
            <a:xfrm>
              <a:off x="144414" y="1362946"/>
              <a:ext cx="4378855" cy="1865446"/>
            </a:xfrm>
            <a:prstGeom prst="rect">
              <a:avLst/>
            </a:prstGeom>
          </p:spPr>
        </p:pic>
        <p:sp>
          <p:nvSpPr>
            <p:cNvPr id="58" name="标题 1"/>
            <p:cNvSpPr txBox="1">
              <a:spLocks/>
            </p:cNvSpPr>
            <p:nvPr/>
          </p:nvSpPr>
          <p:spPr>
            <a:xfrm>
              <a:off x="1879763" y="3304519"/>
              <a:ext cx="1199339" cy="7283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</a:t>
              </a:r>
              <a:endParaRPr lang="zh-CN" altLang="en-US" sz="3200" dirty="0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5"/>
            <a:srcRect t="84586"/>
            <a:stretch/>
          </p:blipFill>
          <p:spPr>
            <a:xfrm>
              <a:off x="144414" y="942046"/>
              <a:ext cx="4378855" cy="35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0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/>
          <a:stretch/>
        </p:blipFill>
        <p:spPr>
          <a:xfrm>
            <a:off x="1910778" y="1764145"/>
            <a:ext cx="3735807" cy="1876737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290" y="1062382"/>
            <a:ext cx="3906672" cy="728358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单相半波整流电路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910778" y="2693615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96578" y="1783071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06202" y="1745324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435" y="2478546"/>
            <a:ext cx="165100" cy="13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991628" y="1825287"/>
            <a:ext cx="181757" cy="181562"/>
            <a:chOff x="3991628" y="1825287"/>
            <a:chExt cx="181757" cy="181562"/>
          </a:xfrm>
        </p:grpSpPr>
        <p:sp>
          <p:nvSpPr>
            <p:cNvPr id="15" name="Line 49"/>
            <p:cNvSpPr>
              <a:spLocks noChangeShapeType="1"/>
            </p:cNvSpPr>
            <p:nvPr/>
          </p:nvSpPr>
          <p:spPr bwMode="auto">
            <a:xfrm>
              <a:off x="3991628" y="1916068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>
              <a:off x="4079023" y="1825287"/>
              <a:ext cx="0" cy="1815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" name="Line 49"/>
          <p:cNvSpPr>
            <a:spLocks noChangeShapeType="1"/>
          </p:cNvSpPr>
          <p:nvPr/>
        </p:nvSpPr>
        <p:spPr bwMode="auto">
          <a:xfrm>
            <a:off x="4784802" y="1915075"/>
            <a:ext cx="181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45778" y="2121771"/>
            <a:ext cx="181757" cy="181562"/>
            <a:chOff x="5445778" y="2121771"/>
            <a:chExt cx="181757" cy="181562"/>
          </a:xfrm>
        </p:grpSpPr>
        <p:sp>
          <p:nvSpPr>
            <p:cNvPr id="21" name="Line 49"/>
            <p:cNvSpPr>
              <a:spLocks noChangeShapeType="1"/>
            </p:cNvSpPr>
            <p:nvPr/>
          </p:nvSpPr>
          <p:spPr bwMode="auto">
            <a:xfrm>
              <a:off x="5445778" y="2212552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50"/>
            <p:cNvSpPr>
              <a:spLocks noChangeShapeType="1"/>
            </p:cNvSpPr>
            <p:nvPr/>
          </p:nvSpPr>
          <p:spPr bwMode="auto">
            <a:xfrm>
              <a:off x="5542399" y="2121771"/>
              <a:ext cx="0" cy="1815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Line 49"/>
          <p:cNvSpPr>
            <a:spLocks noChangeShapeType="1"/>
          </p:cNvSpPr>
          <p:nvPr/>
        </p:nvSpPr>
        <p:spPr bwMode="auto">
          <a:xfrm>
            <a:off x="5439531" y="3354015"/>
            <a:ext cx="181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3442427" y="2192952"/>
            <a:ext cx="18000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5236561" y="2202614"/>
            <a:ext cx="0" cy="122400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487585" y="3443466"/>
            <a:ext cx="173738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27130" y="3958601"/>
            <a:ext cx="576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输出电压平均值：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736750" y="5400665"/>
                <a:ext cx="5762847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二极管承受最大反向电压：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50" y="5400665"/>
                <a:ext cx="5762847" cy="396327"/>
              </a:xfrm>
              <a:prstGeom prst="rect">
                <a:avLst/>
              </a:prstGeom>
              <a:blipFill>
                <a:blip r:embed="rId3"/>
                <a:stretch>
                  <a:fillRect l="-741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/>
          <p:cNvSpPr txBox="1"/>
          <p:nvPr/>
        </p:nvSpPr>
        <p:spPr>
          <a:xfrm>
            <a:off x="727130" y="5904614"/>
            <a:ext cx="66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缺点：输出电压脉动大、效率低、二极管承受的反向电压大</a:t>
            </a:r>
          </a:p>
        </p:txBody>
      </p:sp>
      <p:sp>
        <p:nvSpPr>
          <p:cNvPr id="70" name="灯片编号占位符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44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51" name="矩形 50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52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3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2" name="圆角矩形 6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791560" y="1619937"/>
            <a:ext cx="3090717" cy="4426588"/>
            <a:chOff x="6982412" y="-9516"/>
            <a:chExt cx="3090717" cy="4426588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9"/>
            <a:stretch/>
          </p:blipFill>
          <p:spPr>
            <a:xfrm>
              <a:off x="7379854" y="88537"/>
              <a:ext cx="2693275" cy="43285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6989318" y="-9516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318" y="-9516"/>
                  <a:ext cx="48756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7047064" y="1292661"/>
                  <a:ext cx="4282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064" y="1292661"/>
                  <a:ext cx="42825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7010120" y="214198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120" y="2141981"/>
                  <a:ext cx="487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/>
                <p:cNvSpPr txBox="1"/>
                <p:nvPr/>
              </p:nvSpPr>
              <p:spPr>
                <a:xfrm>
                  <a:off x="6982412" y="3063520"/>
                  <a:ext cx="525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9" name="文本框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2412" y="3063520"/>
                  <a:ext cx="52565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7180177" y="595502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177" y="595502"/>
                  <a:ext cx="354584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7186309" y="2730806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309" y="2730806"/>
                  <a:ext cx="35458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7188547" y="3596289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547" y="3596289"/>
                  <a:ext cx="35458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/>
                <p:cNvSpPr txBox="1"/>
                <p:nvPr/>
              </p:nvSpPr>
              <p:spPr>
                <a:xfrm>
                  <a:off x="7180177" y="1865323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3" name="文本框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177" y="1865323"/>
                  <a:ext cx="35458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9544084" y="702791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4084" y="702791"/>
                  <a:ext cx="476605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9540074" y="2004452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074" y="2004452"/>
                  <a:ext cx="476605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9544535" y="2847356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4535" y="2847356"/>
                  <a:ext cx="476605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9540074" y="3428567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074" y="3428567"/>
                  <a:ext cx="476605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8313873" y="690574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3873" y="690574"/>
                  <a:ext cx="480836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9252263" y="698416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263" y="698416"/>
                  <a:ext cx="480836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8994386" y="322973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386" y="322973"/>
                  <a:ext cx="713016" cy="3676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8971604" y="1663050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604" y="1663050"/>
                  <a:ext cx="1083053" cy="367601"/>
                </a:xfrm>
                <a:prstGeom prst="rect">
                  <a:avLst/>
                </a:prstGeom>
                <a:blipFill>
                  <a:blip r:embed="rId20"/>
                  <a:stretch>
                    <a:fillRect t="-85000" r="-26404" b="-1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8968139" y="2464626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8139" y="2464626"/>
                  <a:ext cx="713016" cy="36760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324647" y="3847517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4647" y="3847517"/>
                  <a:ext cx="713016" cy="36760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77327" y="4449616"/>
                <a:ext cx="6096000" cy="10169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=0.45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27" y="4449616"/>
                <a:ext cx="6096000" cy="101694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508037" y="1466894"/>
            <a:ext cx="3367325" cy="1994919"/>
            <a:chOff x="2508037" y="1466894"/>
            <a:chExt cx="3367325" cy="1994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4187265" y="1466894"/>
                  <a:ext cx="525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265" y="1466894"/>
                  <a:ext cx="525657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2934051" y="1844519"/>
                  <a:ext cx="3901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051" y="1844519"/>
                  <a:ext cx="390107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2508037" y="2603291"/>
                  <a:ext cx="482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8037" y="2603291"/>
                  <a:ext cx="48224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/>
                <p:cNvSpPr txBox="1"/>
                <p:nvPr/>
              </p:nvSpPr>
              <p:spPr>
                <a:xfrm>
                  <a:off x="3266972" y="2591839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9" name="文本框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972" y="2591839"/>
                  <a:ext cx="487569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/>
                <p:cNvSpPr txBox="1"/>
                <p:nvPr/>
              </p:nvSpPr>
              <p:spPr>
                <a:xfrm>
                  <a:off x="4450093" y="3092481"/>
                  <a:ext cx="4282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0" name="文本框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093" y="3092481"/>
                  <a:ext cx="428259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4831325" y="2569820"/>
                  <a:ext cx="496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325" y="2569820"/>
                  <a:ext cx="49609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387793" y="256774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793" y="2567741"/>
                  <a:ext cx="487569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右箭头 102"/>
          <p:cNvSpPr/>
          <p:nvPr/>
        </p:nvSpPr>
        <p:spPr>
          <a:xfrm rot="10800000">
            <a:off x="4808302" y="3330958"/>
            <a:ext cx="119974" cy="21270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6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/>
          <a:stretch/>
        </p:blipFill>
        <p:spPr>
          <a:xfrm>
            <a:off x="7089564" y="1284093"/>
            <a:ext cx="3735807" cy="1876737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47834" y="1427938"/>
            <a:ext cx="1912513" cy="728358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整流电路中：</a:t>
            </a:r>
            <a:b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各电压定义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7089564" y="2213563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75364" y="1303019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84988" y="1265272"/>
            <a:ext cx="891007" cy="2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41221" y="1998494"/>
            <a:ext cx="165100" cy="135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9170414" y="1345235"/>
            <a:ext cx="181757" cy="181562"/>
            <a:chOff x="3991628" y="1825287"/>
            <a:chExt cx="181757" cy="181562"/>
          </a:xfrm>
        </p:grpSpPr>
        <p:sp>
          <p:nvSpPr>
            <p:cNvPr id="15" name="Line 49"/>
            <p:cNvSpPr>
              <a:spLocks noChangeShapeType="1"/>
            </p:cNvSpPr>
            <p:nvPr/>
          </p:nvSpPr>
          <p:spPr bwMode="auto">
            <a:xfrm>
              <a:off x="3991628" y="1916068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>
              <a:off x="4079023" y="1825287"/>
              <a:ext cx="0" cy="1815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" name="Line 49"/>
          <p:cNvSpPr>
            <a:spLocks noChangeShapeType="1"/>
          </p:cNvSpPr>
          <p:nvPr/>
        </p:nvSpPr>
        <p:spPr bwMode="auto">
          <a:xfrm>
            <a:off x="9963588" y="1435023"/>
            <a:ext cx="181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624564" y="1641719"/>
            <a:ext cx="181757" cy="181562"/>
            <a:chOff x="5445778" y="2121771"/>
            <a:chExt cx="181757" cy="181562"/>
          </a:xfrm>
        </p:grpSpPr>
        <p:sp>
          <p:nvSpPr>
            <p:cNvPr id="21" name="Line 49"/>
            <p:cNvSpPr>
              <a:spLocks noChangeShapeType="1"/>
            </p:cNvSpPr>
            <p:nvPr/>
          </p:nvSpPr>
          <p:spPr bwMode="auto">
            <a:xfrm>
              <a:off x="5445778" y="2212552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50"/>
            <p:cNvSpPr>
              <a:spLocks noChangeShapeType="1"/>
            </p:cNvSpPr>
            <p:nvPr/>
          </p:nvSpPr>
          <p:spPr bwMode="auto">
            <a:xfrm>
              <a:off x="5542399" y="2121771"/>
              <a:ext cx="0" cy="1815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Line 49"/>
          <p:cNvSpPr>
            <a:spLocks noChangeShapeType="1"/>
          </p:cNvSpPr>
          <p:nvPr/>
        </p:nvSpPr>
        <p:spPr bwMode="auto">
          <a:xfrm>
            <a:off x="10618317" y="2873963"/>
            <a:ext cx="181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8621213" y="1712900"/>
            <a:ext cx="18000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10415347" y="1722562"/>
            <a:ext cx="0" cy="122400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8666371" y="2963414"/>
            <a:ext cx="173738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灯片编号占位符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44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51" name="矩形 50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52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3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2" name="圆角矩形 6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686823" y="986842"/>
            <a:ext cx="3367325" cy="1994919"/>
            <a:chOff x="2508037" y="1466894"/>
            <a:chExt cx="3367325" cy="1994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4187265" y="1466894"/>
                  <a:ext cx="525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265" y="1466894"/>
                  <a:ext cx="5256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2934051" y="1844519"/>
                  <a:ext cx="3901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051" y="1844519"/>
                  <a:ext cx="3901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2508037" y="2603291"/>
                  <a:ext cx="482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8037" y="2603291"/>
                  <a:ext cx="48224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/>
                <p:cNvSpPr txBox="1"/>
                <p:nvPr/>
              </p:nvSpPr>
              <p:spPr>
                <a:xfrm>
                  <a:off x="3266972" y="2591839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9" name="文本框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972" y="2591839"/>
                  <a:ext cx="4875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/>
                <p:cNvSpPr txBox="1"/>
                <p:nvPr/>
              </p:nvSpPr>
              <p:spPr>
                <a:xfrm>
                  <a:off x="4450093" y="3092481"/>
                  <a:ext cx="4282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0" name="文本框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093" y="3092481"/>
                  <a:ext cx="42825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4831325" y="2569820"/>
                  <a:ext cx="496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325" y="2569820"/>
                  <a:ext cx="49609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387793" y="256774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793" y="2567741"/>
                  <a:ext cx="48756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右箭头 102"/>
          <p:cNvSpPr/>
          <p:nvPr/>
        </p:nvSpPr>
        <p:spPr>
          <a:xfrm rot="10800000">
            <a:off x="9987088" y="2850906"/>
            <a:ext cx="119974" cy="21270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7207" y="2156917"/>
            <a:ext cx="533400" cy="333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18235" y="2159520"/>
            <a:ext cx="552450" cy="333375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3325690" y="997460"/>
            <a:ext cx="3097410" cy="2268702"/>
            <a:chOff x="2117085" y="2366573"/>
            <a:chExt cx="3097410" cy="2268702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023" y="2472440"/>
              <a:ext cx="2903472" cy="20499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/>
                <p:cNvSpPr txBox="1"/>
                <p:nvPr/>
              </p:nvSpPr>
              <p:spPr>
                <a:xfrm>
                  <a:off x="2117085" y="2366573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4" name="文本框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085" y="2366573"/>
                  <a:ext cx="487569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/>
                <p:cNvSpPr txBox="1"/>
                <p:nvPr/>
              </p:nvSpPr>
              <p:spPr>
                <a:xfrm>
                  <a:off x="2174831" y="366875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5" name="文本框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831" y="3668750"/>
                  <a:ext cx="487569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/>
                <p:cNvSpPr txBox="1"/>
                <p:nvPr/>
              </p:nvSpPr>
              <p:spPr>
                <a:xfrm>
                  <a:off x="2307944" y="2971591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4" name="文本框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944" y="2971591"/>
                  <a:ext cx="35458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/>
                <p:cNvSpPr txBox="1"/>
                <p:nvPr/>
              </p:nvSpPr>
              <p:spPr>
                <a:xfrm>
                  <a:off x="2307944" y="4241412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5" name="文本框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944" y="4241412"/>
                  <a:ext cx="354584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4671851" y="3078880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851" y="3078880"/>
                  <a:ext cx="476605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/>
                <p:cNvSpPr txBox="1"/>
                <p:nvPr/>
              </p:nvSpPr>
              <p:spPr>
                <a:xfrm>
                  <a:off x="4667841" y="4296721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7" name="文本框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41" y="4296721"/>
                  <a:ext cx="476605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/>
                <p:cNvSpPr txBox="1"/>
                <p:nvPr/>
              </p:nvSpPr>
              <p:spPr>
                <a:xfrm>
                  <a:off x="3441640" y="3066663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8" name="文本框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640" y="3066663"/>
                  <a:ext cx="480836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/>
                <p:cNvSpPr txBox="1"/>
                <p:nvPr/>
              </p:nvSpPr>
              <p:spPr>
                <a:xfrm>
                  <a:off x="4380030" y="3074505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030" y="3074505"/>
                  <a:ext cx="480836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/>
                <p:cNvSpPr txBox="1"/>
                <p:nvPr/>
              </p:nvSpPr>
              <p:spPr>
                <a:xfrm>
                  <a:off x="4139324" y="2706180"/>
                  <a:ext cx="676019" cy="36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0" name="文本框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324" y="2706180"/>
                  <a:ext cx="676019" cy="360483"/>
                </a:xfrm>
                <a:prstGeom prst="rect">
                  <a:avLst/>
                </a:prstGeom>
                <a:blipFill>
                  <a:blip r:embed="rId22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/>
                <p:cNvSpPr txBox="1"/>
                <p:nvPr/>
              </p:nvSpPr>
              <p:spPr>
                <a:xfrm>
                  <a:off x="4067611" y="3946216"/>
                  <a:ext cx="472437" cy="36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1" name="文本框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611" y="3946216"/>
                  <a:ext cx="472437" cy="360483"/>
                </a:xfrm>
                <a:prstGeom prst="rect">
                  <a:avLst/>
                </a:prstGeom>
                <a:blipFill>
                  <a:blip r:embed="rId23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箭头连接符 111"/>
            <p:cNvCxnSpPr/>
            <p:nvPr/>
          </p:nvCxnSpPr>
          <p:spPr>
            <a:xfrm flipH="1">
              <a:off x="4244073" y="2639453"/>
              <a:ext cx="0" cy="97200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>
              <a:off x="4157537" y="3876541"/>
              <a:ext cx="0" cy="504000"/>
            </a:xfrm>
            <a:prstGeom prst="straightConnector1">
              <a:avLst/>
            </a:prstGeom>
            <a:ln w="19050">
              <a:solidFill>
                <a:srgbClr val="72A1CD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981893" y="3522393"/>
                <a:ext cx="8228215" cy="3131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/>
                  <a:t>峰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峰值电压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en-US" dirty="0"/>
                  <a:t>：表示正弦波的波峰与波谷之间的电压幅度。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/>
                  <a:t>峰值电压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en-US" dirty="0"/>
                  <a:t>：表示正向脉动电压从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电平到最高电压之间的电压幅度。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/>
                  <a:t>平均值电压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zh-CN" altLang="en-US" dirty="0"/>
                  <a:t>：一般只讨论整流后的平均值电压（交流正弦波的平均值为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4"/>
                </a:pPr>
                <a:r>
                  <a:rPr lang="zh-CN" altLang="en-US" dirty="0"/>
                  <a:t>有效值电压：有效值衡量的是做功能力，也称为</a:t>
                </a:r>
                <a:r>
                  <a:rPr lang="en-US" altLang="zh-CN" dirty="0"/>
                  <a:t>RMS</a:t>
                </a:r>
                <a:r>
                  <a:rPr lang="zh-CN" altLang="en-US" dirty="0"/>
                  <a:t>值（方均根值）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93" y="3522393"/>
                <a:ext cx="8228215" cy="3131242"/>
              </a:xfrm>
              <a:prstGeom prst="rect">
                <a:avLst/>
              </a:prstGeom>
              <a:blipFill>
                <a:blip r:embed="rId24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25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框 92"/>
          <p:cNvSpPr txBox="1"/>
          <p:nvPr/>
        </p:nvSpPr>
        <p:spPr>
          <a:xfrm>
            <a:off x="7773839" y="1957231"/>
            <a:ext cx="69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正半周期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7767817" y="2870986"/>
            <a:ext cx="69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负半周期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712200" y="3826762"/>
            <a:ext cx="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全周期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1172835" y="4550076"/>
            <a:ext cx="576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输出电压平均值：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1172836" y="5637826"/>
                <a:ext cx="5762847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二极管承受最大反向电压：</a:t>
                </a:r>
                <a14:m>
                  <m:oMath xmlns:m="http://schemas.openxmlformats.org/officeDocument/2006/math">
                    <m:r>
                      <a:rPr lang="en-US" altLang="zh-CN" b="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836" y="5637826"/>
                <a:ext cx="5762847" cy="396327"/>
              </a:xfrm>
              <a:prstGeom prst="rect">
                <a:avLst/>
              </a:prstGeom>
              <a:blipFill>
                <a:blip r:embed="rId3"/>
                <a:stretch>
                  <a:fillRect l="-634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/>
          <p:cNvSpPr txBox="1"/>
          <p:nvPr/>
        </p:nvSpPr>
        <p:spPr>
          <a:xfrm>
            <a:off x="1172835" y="6118464"/>
            <a:ext cx="676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缺点：电路结构复杂，需要中央抽头；二极管承受反向电压大</a:t>
            </a:r>
          </a:p>
        </p:txBody>
      </p:sp>
      <p:sp>
        <p:nvSpPr>
          <p:cNvPr id="102" name="灯片编号占位符 10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7" name="矩形 66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0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71" name="矩形 70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73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75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03" name="圆角矩形 102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77" name="圆角矩形 76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377027" y="538499"/>
            <a:ext cx="3534564" cy="6309561"/>
            <a:chOff x="8377027" y="498743"/>
            <a:chExt cx="3534564" cy="6309561"/>
          </a:xfrm>
        </p:grpSpPr>
        <p:pic>
          <p:nvPicPr>
            <p:cNvPr id="110" name="图片 10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8" t="277" r="7699" b="626"/>
            <a:stretch/>
          </p:blipFill>
          <p:spPr>
            <a:xfrm>
              <a:off x="8766649" y="646043"/>
              <a:ext cx="2456873" cy="61622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/>
                <p:cNvSpPr txBox="1"/>
                <p:nvPr/>
              </p:nvSpPr>
              <p:spPr>
                <a:xfrm>
                  <a:off x="8420877" y="498743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1" name="文本框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0877" y="498743"/>
                  <a:ext cx="48756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/>
                <p:cNvSpPr txBox="1"/>
                <p:nvPr/>
              </p:nvSpPr>
              <p:spPr>
                <a:xfrm>
                  <a:off x="8478623" y="3509653"/>
                  <a:ext cx="4282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2" name="文本框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623" y="3509653"/>
                  <a:ext cx="42825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8441679" y="4358973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679" y="4358973"/>
                  <a:ext cx="487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8377027" y="5280512"/>
                  <a:ext cx="6193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027" y="5280512"/>
                  <a:ext cx="61933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/>
                <p:cNvSpPr txBox="1"/>
                <p:nvPr/>
              </p:nvSpPr>
              <p:spPr>
                <a:xfrm>
                  <a:off x="8611736" y="1103761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5" name="文本框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736" y="1103761"/>
                  <a:ext cx="354584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8617868" y="3239065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868" y="3239065"/>
                  <a:ext cx="35458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/>
                <p:cNvSpPr txBox="1"/>
                <p:nvPr/>
              </p:nvSpPr>
              <p:spPr>
                <a:xfrm>
                  <a:off x="8620106" y="4104548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7" name="文本框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106" y="4104548"/>
                  <a:ext cx="35458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/>
                <p:cNvSpPr txBox="1"/>
                <p:nvPr/>
              </p:nvSpPr>
              <p:spPr>
                <a:xfrm>
                  <a:off x="8611736" y="2373582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8" name="文本框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736" y="2373582"/>
                  <a:ext cx="35458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/>
                <p:cNvSpPr txBox="1"/>
                <p:nvPr/>
              </p:nvSpPr>
              <p:spPr>
                <a:xfrm>
                  <a:off x="10975915" y="1198833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9" name="文本框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5915" y="1198833"/>
                  <a:ext cx="476605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/>
                <p:cNvSpPr txBox="1"/>
                <p:nvPr/>
              </p:nvSpPr>
              <p:spPr>
                <a:xfrm>
                  <a:off x="10975421" y="2528135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0" name="文本框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5421" y="2528135"/>
                  <a:ext cx="476605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10975421" y="3355980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5421" y="3355980"/>
                  <a:ext cx="476605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10983877" y="4209359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3877" y="4209359"/>
                  <a:ext cx="476605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>
                  <a:off x="9745432" y="1198833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432" y="1198833"/>
                  <a:ext cx="480836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/>
                <p:cNvSpPr txBox="1"/>
                <p:nvPr/>
              </p:nvSpPr>
              <p:spPr>
                <a:xfrm>
                  <a:off x="10683822" y="1206675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4" name="文本框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3822" y="1206675"/>
                  <a:ext cx="480836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10425945" y="831232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945" y="831232"/>
                  <a:ext cx="713016" cy="3676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10403163" y="2235961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3163" y="2235961"/>
                  <a:ext cx="1083053" cy="367601"/>
                </a:xfrm>
                <a:prstGeom prst="rect">
                  <a:avLst/>
                </a:prstGeom>
                <a:blipFill>
                  <a:blip r:embed="rId20"/>
                  <a:stretch>
                    <a:fillRect t="-83607" r="-26554" b="-1508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/>
                <p:cNvSpPr txBox="1"/>
                <p:nvPr/>
              </p:nvSpPr>
              <p:spPr>
                <a:xfrm>
                  <a:off x="10826354" y="4690351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7" name="文本框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354" y="4690351"/>
                  <a:ext cx="713016" cy="36760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0782453" y="6158394"/>
                  <a:ext cx="826829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2453" y="6158394"/>
                  <a:ext cx="826829" cy="36760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8391481" y="1800894"/>
                  <a:ext cx="548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481" y="1800894"/>
                  <a:ext cx="548483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8391839" y="2650004"/>
                  <a:ext cx="548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839" y="2650004"/>
                  <a:ext cx="548483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10828538" y="3076881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8538" y="3076881"/>
                  <a:ext cx="1083053" cy="367601"/>
                </a:xfrm>
                <a:prstGeom prst="rect">
                  <a:avLst/>
                </a:prstGeom>
                <a:blipFill>
                  <a:blip r:embed="rId25"/>
                  <a:stretch>
                    <a:fillRect t="-83607" r="-26404" b="-1508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10822579" y="3938520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2579" y="3938520"/>
                  <a:ext cx="1083053" cy="367601"/>
                </a:xfrm>
                <a:prstGeom prst="rect">
                  <a:avLst/>
                </a:prstGeom>
                <a:blipFill>
                  <a:blip r:embed="rId26"/>
                  <a:stretch>
                    <a:fillRect t="-85000" r="-26404" b="-1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10972160" y="5048458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2160" y="5048458"/>
                  <a:ext cx="476605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/>
                <p:cNvSpPr txBox="1"/>
                <p:nvPr/>
              </p:nvSpPr>
              <p:spPr>
                <a:xfrm>
                  <a:off x="10972873" y="5888751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4" name="文本框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2873" y="5888751"/>
                  <a:ext cx="476605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474638" y="4916087"/>
                <a:ext cx="5286512" cy="73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=0.9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38" y="4916087"/>
                <a:ext cx="5286512" cy="73994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1612528" y="1351546"/>
            <a:ext cx="5052719" cy="3119066"/>
            <a:chOff x="1612528" y="1453143"/>
            <a:chExt cx="5052719" cy="31190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528" y="1626223"/>
              <a:ext cx="4912862" cy="260613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612528" y="2555043"/>
              <a:ext cx="891007" cy="265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985332" y="1764649"/>
              <a:ext cx="891007" cy="265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31118" y="1631652"/>
              <a:ext cx="742460" cy="229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02348" y="3199592"/>
              <a:ext cx="668939" cy="192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295927" y="2801214"/>
              <a:ext cx="144400" cy="207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Group 61"/>
            <p:cNvGrpSpPr>
              <a:grpSpLocks/>
            </p:cNvGrpSpPr>
            <p:nvPr/>
          </p:nvGrpSpPr>
          <p:grpSpPr bwMode="auto">
            <a:xfrm>
              <a:off x="3602348" y="1770079"/>
              <a:ext cx="181757" cy="181562"/>
              <a:chOff x="2496" y="576"/>
              <a:chExt cx="192" cy="192"/>
            </a:xfrm>
          </p:grpSpPr>
          <p:sp>
            <p:nvSpPr>
              <p:cNvPr id="12" name="Line 49"/>
              <p:cNvSpPr>
                <a:spLocks noChangeShapeType="1"/>
              </p:cNvSpPr>
              <p:nvPr/>
            </p:nvSpPr>
            <p:spPr bwMode="auto">
              <a:xfrm>
                <a:off x="2496" y="67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" name="Line 50"/>
              <p:cNvSpPr>
                <a:spLocks noChangeShapeType="1"/>
              </p:cNvSpPr>
              <p:nvPr/>
            </p:nvSpPr>
            <p:spPr bwMode="auto">
              <a:xfrm>
                <a:off x="2592" y="57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" name="Line 49"/>
            <p:cNvSpPr>
              <a:spLocks noChangeShapeType="1"/>
            </p:cNvSpPr>
            <p:nvPr/>
          </p:nvSpPr>
          <p:spPr bwMode="auto">
            <a:xfrm>
              <a:off x="4362003" y="1850227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5" name="Group 61"/>
            <p:cNvGrpSpPr>
              <a:grpSpLocks/>
            </p:cNvGrpSpPr>
            <p:nvPr/>
          </p:nvGrpSpPr>
          <p:grpSpPr bwMode="auto">
            <a:xfrm>
              <a:off x="6258570" y="2555043"/>
              <a:ext cx="181757" cy="181562"/>
              <a:chOff x="2496" y="576"/>
              <a:chExt cx="192" cy="192"/>
            </a:xfrm>
          </p:grpSpPr>
          <p:sp>
            <p:nvSpPr>
              <p:cNvPr id="16" name="Line 49"/>
              <p:cNvSpPr>
                <a:spLocks noChangeShapeType="1"/>
              </p:cNvSpPr>
              <p:nvPr/>
            </p:nvSpPr>
            <p:spPr bwMode="auto">
              <a:xfrm>
                <a:off x="2496" y="67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50"/>
              <p:cNvSpPr>
                <a:spLocks noChangeShapeType="1"/>
              </p:cNvSpPr>
              <p:nvPr/>
            </p:nvSpPr>
            <p:spPr bwMode="auto">
              <a:xfrm>
                <a:off x="2592" y="57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8" name="Group 61"/>
            <p:cNvGrpSpPr>
              <a:grpSpLocks/>
            </p:cNvGrpSpPr>
            <p:nvPr/>
          </p:nvGrpSpPr>
          <p:grpSpPr bwMode="auto">
            <a:xfrm>
              <a:off x="3602347" y="3304558"/>
              <a:ext cx="181757" cy="181562"/>
              <a:chOff x="2496" y="576"/>
              <a:chExt cx="192" cy="192"/>
            </a:xfrm>
          </p:grpSpPr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2496" y="67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2592" y="57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1" name="Line 49"/>
            <p:cNvSpPr>
              <a:spLocks noChangeShapeType="1"/>
            </p:cNvSpPr>
            <p:nvPr/>
          </p:nvSpPr>
          <p:spPr bwMode="auto">
            <a:xfrm>
              <a:off x="4286142" y="3384860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49"/>
            <p:cNvSpPr>
              <a:spLocks noChangeShapeType="1"/>
            </p:cNvSpPr>
            <p:nvPr/>
          </p:nvSpPr>
          <p:spPr bwMode="auto">
            <a:xfrm>
              <a:off x="6295927" y="3461311"/>
              <a:ext cx="181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3140517" y="2217034"/>
              <a:ext cx="283197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5980814" y="2217777"/>
              <a:ext cx="6537" cy="1844022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3500034" y="4057119"/>
              <a:ext cx="2495636" cy="468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3489880" y="2688040"/>
              <a:ext cx="7427" cy="136802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3066090" y="2688040"/>
              <a:ext cx="43121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右箭头 53"/>
            <p:cNvSpPr/>
            <p:nvPr/>
          </p:nvSpPr>
          <p:spPr>
            <a:xfrm>
              <a:off x="5044396" y="2110682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右箭头 55"/>
            <p:cNvSpPr/>
            <p:nvPr/>
          </p:nvSpPr>
          <p:spPr>
            <a:xfrm rot="5400000">
              <a:off x="5922446" y="3189418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右箭头 56"/>
            <p:cNvSpPr/>
            <p:nvPr/>
          </p:nvSpPr>
          <p:spPr>
            <a:xfrm rot="10800000">
              <a:off x="4890248" y="3949712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右箭头 58"/>
            <p:cNvSpPr/>
            <p:nvPr/>
          </p:nvSpPr>
          <p:spPr>
            <a:xfrm rot="10800000">
              <a:off x="3064268" y="2554678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3096013" y="3816124"/>
              <a:ext cx="1854221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4927778" y="1764649"/>
              <a:ext cx="0" cy="2051475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4957479" y="1767928"/>
              <a:ext cx="1460856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 flipV="1">
              <a:off x="6454503" y="1776734"/>
              <a:ext cx="0" cy="2632299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3377902" y="4461583"/>
              <a:ext cx="3093176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305214" y="2984557"/>
              <a:ext cx="6783" cy="1462084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3096013" y="2984557"/>
              <a:ext cx="209201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右箭头 79"/>
            <p:cNvSpPr/>
            <p:nvPr/>
          </p:nvSpPr>
          <p:spPr>
            <a:xfrm>
              <a:off x="4433776" y="3696436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右箭头 80"/>
            <p:cNvSpPr/>
            <p:nvPr/>
          </p:nvSpPr>
          <p:spPr>
            <a:xfrm>
              <a:off x="5717114" y="1687905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右箭头 81"/>
            <p:cNvSpPr/>
            <p:nvPr/>
          </p:nvSpPr>
          <p:spPr>
            <a:xfrm rot="10800000">
              <a:off x="5009941" y="4359505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3" name="右箭头 82"/>
            <p:cNvSpPr/>
            <p:nvPr/>
          </p:nvSpPr>
          <p:spPr>
            <a:xfrm rot="10800000">
              <a:off x="3075058" y="2855425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2239062" y="1453143"/>
              <a:ext cx="4426185" cy="2655696"/>
              <a:chOff x="1453875" y="227927"/>
              <a:chExt cx="4426185" cy="26556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/>
                  <p:cNvSpPr txBox="1"/>
                  <p:nvPr/>
                </p:nvSpPr>
                <p:spPr>
                  <a:xfrm>
                    <a:off x="3029878" y="227927"/>
                    <a:ext cx="6193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37" name="文本框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9878" y="227927"/>
                    <a:ext cx="619337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/>
                  <p:cNvSpPr txBox="1"/>
                  <p:nvPr/>
                </p:nvSpPr>
                <p:spPr>
                  <a:xfrm>
                    <a:off x="1862480" y="616699"/>
                    <a:ext cx="3901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2480" y="616699"/>
                    <a:ext cx="390107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/>
                  <p:cNvSpPr txBox="1"/>
                  <p:nvPr/>
                </p:nvSpPr>
                <p:spPr>
                  <a:xfrm>
                    <a:off x="1453875" y="1355363"/>
                    <a:ext cx="4822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39" name="文本框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3875" y="1355363"/>
                    <a:ext cx="482248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/>
                  <p:cNvSpPr txBox="1"/>
                  <p:nvPr/>
                </p:nvSpPr>
                <p:spPr>
                  <a:xfrm>
                    <a:off x="2161338" y="1034754"/>
                    <a:ext cx="4875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0" name="文本框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1338" y="1034754"/>
                    <a:ext cx="487569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5353082" y="2514291"/>
                    <a:ext cx="4282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1" name="文本框 1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3082" y="2514291"/>
                    <a:ext cx="428259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/>
                  <p:cNvSpPr txBox="1"/>
                  <p:nvPr/>
                </p:nvSpPr>
                <p:spPr>
                  <a:xfrm>
                    <a:off x="4940820" y="1618699"/>
                    <a:ext cx="4960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2" name="文本框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0820" y="1618699"/>
                    <a:ext cx="496097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/>
                  <p:cNvSpPr txBox="1"/>
                  <p:nvPr/>
                </p:nvSpPr>
                <p:spPr>
                  <a:xfrm>
                    <a:off x="5392491" y="1656931"/>
                    <a:ext cx="4875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3" name="文本框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491" y="1656931"/>
                    <a:ext cx="487569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文本框 143"/>
                  <p:cNvSpPr txBox="1"/>
                  <p:nvPr/>
                </p:nvSpPr>
                <p:spPr>
                  <a:xfrm>
                    <a:off x="3005683" y="1784269"/>
                    <a:ext cx="6193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4" name="文本框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5683" y="1784269"/>
                    <a:ext cx="619337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2175048" y="1735139"/>
                    <a:ext cx="4875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5048" y="1735139"/>
                    <a:ext cx="487569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7" name="直接箭头连接符 146"/>
            <p:cNvCxnSpPr/>
            <p:nvPr/>
          </p:nvCxnSpPr>
          <p:spPr>
            <a:xfrm>
              <a:off x="6196150" y="3517317"/>
              <a:ext cx="0" cy="4680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标题 1"/>
          <p:cNvSpPr txBox="1">
            <a:spLocks/>
          </p:cNvSpPr>
          <p:nvPr/>
        </p:nvSpPr>
        <p:spPr>
          <a:xfrm>
            <a:off x="226290" y="1062382"/>
            <a:ext cx="3906672" cy="728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单相全波整流电路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6931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文本框 125"/>
          <p:cNvSpPr txBox="1"/>
          <p:nvPr/>
        </p:nvSpPr>
        <p:spPr>
          <a:xfrm>
            <a:off x="738045" y="5782308"/>
            <a:ext cx="23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输出电压平均值：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738044" y="6298140"/>
                <a:ext cx="5762847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二极管承受最大反向电压：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" y="6298140"/>
                <a:ext cx="5762847" cy="396327"/>
              </a:xfrm>
              <a:prstGeom prst="rect">
                <a:avLst/>
              </a:prstGeom>
              <a:blipFill>
                <a:blip r:embed="rId2"/>
                <a:stretch>
                  <a:fillRect l="-63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灯片编号占位符 1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0" name="矩形 89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92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93" name="矩形 92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94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95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99" name="圆角矩形 98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7" name="圆角矩形 96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355838" y="681512"/>
            <a:ext cx="3534564" cy="6057217"/>
            <a:chOff x="7888170" y="366637"/>
            <a:chExt cx="3534564" cy="6057217"/>
          </a:xfrm>
        </p:grpSpPr>
        <p:pic>
          <p:nvPicPr>
            <p:cNvPr id="108" name="图片 10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" b="1735"/>
            <a:stretch/>
          </p:blipFill>
          <p:spPr>
            <a:xfrm>
              <a:off x="8024191" y="470315"/>
              <a:ext cx="2697714" cy="5953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/>
                <p:cNvSpPr txBox="1"/>
                <p:nvPr/>
              </p:nvSpPr>
              <p:spPr>
                <a:xfrm>
                  <a:off x="7932020" y="366637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0" name="文本框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020" y="366637"/>
                  <a:ext cx="48756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/>
                <p:cNvSpPr txBox="1"/>
                <p:nvPr/>
              </p:nvSpPr>
              <p:spPr>
                <a:xfrm>
                  <a:off x="7989766" y="3377547"/>
                  <a:ext cx="4282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2" name="文本框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766" y="3377547"/>
                  <a:ext cx="42825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7952822" y="4226867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822" y="4226867"/>
                  <a:ext cx="4875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7888170" y="5148406"/>
                  <a:ext cx="6193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170" y="5148406"/>
                  <a:ext cx="61933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/>
                <p:cNvSpPr txBox="1"/>
                <p:nvPr/>
              </p:nvSpPr>
              <p:spPr>
                <a:xfrm>
                  <a:off x="8122879" y="971655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8" name="文本框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879" y="971655"/>
                  <a:ext cx="35458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/>
                <p:cNvSpPr txBox="1"/>
                <p:nvPr/>
              </p:nvSpPr>
              <p:spPr>
                <a:xfrm>
                  <a:off x="8129011" y="3106959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0" name="文本框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011" y="3106959"/>
                  <a:ext cx="354584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8131249" y="3972442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1249" y="3972442"/>
                  <a:ext cx="35458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/>
                <p:cNvSpPr txBox="1"/>
                <p:nvPr/>
              </p:nvSpPr>
              <p:spPr>
                <a:xfrm>
                  <a:off x="8122879" y="2241476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9" name="文本框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879" y="2241476"/>
                  <a:ext cx="35458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/>
                <p:cNvSpPr txBox="1"/>
                <p:nvPr/>
              </p:nvSpPr>
              <p:spPr>
                <a:xfrm>
                  <a:off x="10487058" y="1066727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0" name="文本框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7058" y="1066727"/>
                  <a:ext cx="476605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/>
                <p:cNvSpPr txBox="1"/>
                <p:nvPr/>
              </p:nvSpPr>
              <p:spPr>
                <a:xfrm>
                  <a:off x="10486564" y="2368321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1" name="文本框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564" y="2368321"/>
                  <a:ext cx="476605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/>
                <p:cNvSpPr txBox="1"/>
                <p:nvPr/>
              </p:nvSpPr>
              <p:spPr>
                <a:xfrm>
                  <a:off x="10486564" y="3196166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2" name="文本框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564" y="3196166"/>
                  <a:ext cx="476605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/>
                <p:cNvSpPr txBox="1"/>
                <p:nvPr/>
              </p:nvSpPr>
              <p:spPr>
                <a:xfrm>
                  <a:off x="10495020" y="4049545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3" name="文本框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5020" y="4049545"/>
                  <a:ext cx="476605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256575" y="1066727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575" y="1066727"/>
                  <a:ext cx="480836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10194965" y="1074569"/>
                  <a:ext cx="4808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4965" y="1074569"/>
                  <a:ext cx="480836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/>
                <p:cNvSpPr txBox="1"/>
                <p:nvPr/>
              </p:nvSpPr>
              <p:spPr>
                <a:xfrm>
                  <a:off x="9937088" y="699126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6" name="文本框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088" y="699126"/>
                  <a:ext cx="713016" cy="3676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9914306" y="2103855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306" y="2103855"/>
                  <a:ext cx="1083053" cy="367601"/>
                </a:xfrm>
                <a:prstGeom prst="rect">
                  <a:avLst/>
                </a:prstGeom>
                <a:blipFill>
                  <a:blip r:embed="rId19"/>
                  <a:stretch>
                    <a:fillRect t="-85000" r="-26404" b="-1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10337497" y="4530537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7497" y="4530537"/>
                  <a:ext cx="713016" cy="36760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/>
                <p:cNvSpPr txBox="1"/>
                <p:nvPr/>
              </p:nvSpPr>
              <p:spPr>
                <a:xfrm>
                  <a:off x="10293596" y="5896984"/>
                  <a:ext cx="713016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9" name="文本框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3596" y="5896984"/>
                  <a:ext cx="713016" cy="36760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7902624" y="1668788"/>
                  <a:ext cx="548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2624" y="1668788"/>
                  <a:ext cx="54848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7902982" y="2517898"/>
                  <a:ext cx="548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2982" y="2517898"/>
                  <a:ext cx="548483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10339681" y="2944775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681" y="2944775"/>
                  <a:ext cx="1083053" cy="367601"/>
                </a:xfrm>
                <a:prstGeom prst="rect">
                  <a:avLst/>
                </a:prstGeom>
                <a:blipFill>
                  <a:blip r:embed="rId24"/>
                  <a:stretch>
                    <a:fillRect t="-85000" r="-25843" b="-1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10333722" y="3787942"/>
                  <a:ext cx="1083053" cy="367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f>
                          <m:fPr>
                            <m:type m:val="li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722" y="3787942"/>
                  <a:ext cx="1083053" cy="367601"/>
                </a:xfrm>
                <a:prstGeom prst="rect">
                  <a:avLst/>
                </a:prstGeom>
                <a:blipFill>
                  <a:blip r:embed="rId25"/>
                  <a:stretch>
                    <a:fillRect t="-85000" r="-25843" b="-1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10483303" y="4879408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303" y="4879408"/>
                  <a:ext cx="476605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/>
                <p:cNvSpPr txBox="1"/>
                <p:nvPr/>
              </p:nvSpPr>
              <p:spPr>
                <a:xfrm>
                  <a:off x="10484016" y="5507267"/>
                  <a:ext cx="47660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5" name="文本框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4016" y="5507267"/>
                  <a:ext cx="476605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文本框 155"/>
          <p:cNvSpPr txBox="1"/>
          <p:nvPr/>
        </p:nvSpPr>
        <p:spPr>
          <a:xfrm>
            <a:off x="7652536" y="2156013"/>
            <a:ext cx="69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正半周期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7646514" y="3069768"/>
            <a:ext cx="69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负半周期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7590897" y="4025544"/>
            <a:ext cx="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全周期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/>
              <p:cNvSpPr/>
              <p:nvPr/>
            </p:nvSpPr>
            <p:spPr>
              <a:xfrm>
                <a:off x="2828769" y="5579750"/>
                <a:ext cx="5286512" cy="73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=0.9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69" y="5579750"/>
                <a:ext cx="5286512" cy="73994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组合 173"/>
          <p:cNvGrpSpPr/>
          <p:nvPr/>
        </p:nvGrpSpPr>
        <p:grpSpPr>
          <a:xfrm>
            <a:off x="1609642" y="1482481"/>
            <a:ext cx="4606051" cy="2108882"/>
            <a:chOff x="6280788" y="2102788"/>
            <a:chExt cx="4606051" cy="2108882"/>
          </a:xfrm>
        </p:grpSpPr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788" y="2102788"/>
              <a:ext cx="4222565" cy="1962000"/>
            </a:xfrm>
            <a:prstGeom prst="rect">
              <a:avLst/>
            </a:prstGeom>
          </p:spPr>
        </p:pic>
        <p:grpSp>
          <p:nvGrpSpPr>
            <p:cNvPr id="176" name="组合 175"/>
            <p:cNvGrpSpPr/>
            <p:nvPr/>
          </p:nvGrpSpPr>
          <p:grpSpPr>
            <a:xfrm>
              <a:off x="6870162" y="2285480"/>
              <a:ext cx="4016677" cy="1926190"/>
              <a:chOff x="6870162" y="2285480"/>
              <a:chExt cx="4016677" cy="1926190"/>
            </a:xfrm>
          </p:grpSpPr>
          <p:grpSp>
            <p:nvGrpSpPr>
              <p:cNvPr id="177" name="组合 176"/>
              <p:cNvGrpSpPr/>
              <p:nvPr/>
            </p:nvGrpSpPr>
            <p:grpSpPr>
              <a:xfrm>
                <a:off x="6870162" y="2321416"/>
                <a:ext cx="4016677" cy="1414317"/>
                <a:chOff x="985448" y="617358"/>
                <a:chExt cx="4016677" cy="1414317"/>
              </a:xfrm>
            </p:grpSpPr>
            <p:grpSp>
              <p:nvGrpSpPr>
                <p:cNvPr id="194" name="组合 193"/>
                <p:cNvGrpSpPr/>
                <p:nvPr/>
              </p:nvGrpSpPr>
              <p:grpSpPr>
                <a:xfrm>
                  <a:off x="985448" y="617358"/>
                  <a:ext cx="4016677" cy="1414317"/>
                  <a:chOff x="1518527" y="690587"/>
                  <a:chExt cx="4016677" cy="141431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8" name="文本框 197"/>
                      <p:cNvSpPr txBox="1"/>
                      <p:nvPr/>
                    </p:nvSpPr>
                    <p:spPr>
                      <a:xfrm>
                        <a:off x="3863226" y="813826"/>
                        <a:ext cx="619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98" name="文本框 1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3226" y="813826"/>
                        <a:ext cx="619337" cy="369332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9" name="文本框 198"/>
                      <p:cNvSpPr txBox="1"/>
                      <p:nvPr/>
                    </p:nvSpPr>
                    <p:spPr>
                      <a:xfrm>
                        <a:off x="1908660" y="690587"/>
                        <a:ext cx="39010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63" name="文本框 6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08660" y="690587"/>
                        <a:ext cx="390107" cy="369332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0" name="文本框 199"/>
                      <p:cNvSpPr txBox="1"/>
                      <p:nvPr/>
                    </p:nvSpPr>
                    <p:spPr>
                      <a:xfrm>
                        <a:off x="1518527" y="1299377"/>
                        <a:ext cx="4822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0" name="文本框 19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18527" y="1299377"/>
                        <a:ext cx="482248" cy="369332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1" name="文本框 200"/>
                      <p:cNvSpPr txBox="1"/>
                      <p:nvPr/>
                    </p:nvSpPr>
                    <p:spPr>
                      <a:xfrm>
                        <a:off x="2174025" y="1317656"/>
                        <a:ext cx="48756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1" name="文本框 20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4025" y="1317656"/>
                        <a:ext cx="487569" cy="369332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2" name="文本框 201"/>
                      <p:cNvSpPr txBox="1"/>
                      <p:nvPr/>
                    </p:nvSpPr>
                    <p:spPr>
                      <a:xfrm>
                        <a:off x="4482563" y="1032896"/>
                        <a:ext cx="4282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2" name="文本框 20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82563" y="1032896"/>
                        <a:ext cx="428259" cy="369332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3" name="文本框 202"/>
                      <p:cNvSpPr txBox="1"/>
                      <p:nvPr/>
                    </p:nvSpPr>
                    <p:spPr>
                      <a:xfrm>
                        <a:off x="4516807" y="1735572"/>
                        <a:ext cx="49609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3" name="文本框 2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16807" y="1735572"/>
                        <a:ext cx="496097" cy="369332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4" name="文本框 203"/>
                      <p:cNvSpPr txBox="1"/>
                      <p:nvPr/>
                    </p:nvSpPr>
                    <p:spPr>
                      <a:xfrm>
                        <a:off x="5047635" y="1726407"/>
                        <a:ext cx="48756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4" name="文本框 20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47635" y="1726407"/>
                        <a:ext cx="487569" cy="369332"/>
                      </a:xfrm>
                      <a:prstGeom prst="rect">
                        <a:avLst/>
                      </a:prstGeom>
                      <a:blipFill>
                        <a:blip r:embed="rId36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文本框 204"/>
                      <p:cNvSpPr txBox="1"/>
                      <p:nvPr/>
                    </p:nvSpPr>
                    <p:spPr>
                      <a:xfrm>
                        <a:off x="3150330" y="1351200"/>
                        <a:ext cx="619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05" name="文本框 20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50330" y="1351200"/>
                        <a:ext cx="619337" cy="369332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文本框 194"/>
                    <p:cNvSpPr txBox="1"/>
                    <p:nvPr/>
                  </p:nvSpPr>
                  <p:spPr>
                    <a:xfrm>
                      <a:off x="1723523" y="1651971"/>
                      <a:ext cx="4282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95" name="文本框 1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3523" y="1651971"/>
                      <a:ext cx="428259" cy="369332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文本框 195"/>
                    <p:cNvSpPr txBox="1"/>
                    <p:nvPr/>
                  </p:nvSpPr>
                  <p:spPr>
                    <a:xfrm>
                      <a:off x="2125260" y="841521"/>
                      <a:ext cx="61933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96" name="文本框 19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260" y="841521"/>
                      <a:ext cx="619337" cy="369332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文本框 196"/>
                    <p:cNvSpPr txBox="1"/>
                    <p:nvPr/>
                  </p:nvSpPr>
                  <p:spPr>
                    <a:xfrm>
                      <a:off x="3334075" y="1605660"/>
                      <a:ext cx="61933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97" name="文本框 19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4075" y="1605660"/>
                      <a:ext cx="619337" cy="369332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8" name="Group 61"/>
              <p:cNvGrpSpPr>
                <a:grpSpLocks/>
              </p:cNvGrpSpPr>
              <p:nvPr/>
            </p:nvGrpSpPr>
            <p:grpSpPr bwMode="auto">
              <a:xfrm>
                <a:off x="10505506" y="3109626"/>
                <a:ext cx="181757" cy="181562"/>
                <a:chOff x="2362841" y="576"/>
                <a:chExt cx="181757" cy="192"/>
              </a:xfrm>
            </p:grpSpPr>
            <p:sp>
              <p:nvSpPr>
                <p:cNvPr id="192" name="Line 49"/>
                <p:cNvSpPr>
                  <a:spLocks noChangeShapeType="1"/>
                </p:cNvSpPr>
                <p:nvPr/>
              </p:nvSpPr>
              <p:spPr bwMode="auto">
                <a:xfrm>
                  <a:off x="2362841" y="672"/>
                  <a:ext cx="18175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i="1"/>
                </a:p>
              </p:txBody>
            </p:sp>
            <p:sp>
              <p:nvSpPr>
                <p:cNvPr id="193" name="Line 50"/>
                <p:cNvSpPr>
                  <a:spLocks noChangeShapeType="1"/>
                </p:cNvSpPr>
                <p:nvPr/>
              </p:nvSpPr>
              <p:spPr bwMode="auto">
                <a:xfrm>
                  <a:off x="2456540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i="1"/>
                </a:p>
              </p:txBody>
            </p:sp>
          </p:grpSp>
          <p:sp>
            <p:nvSpPr>
              <p:cNvPr id="179" name="Line 49"/>
              <p:cNvSpPr>
                <a:spLocks noChangeShapeType="1"/>
              </p:cNvSpPr>
              <p:nvPr/>
            </p:nvSpPr>
            <p:spPr bwMode="auto">
              <a:xfrm>
                <a:off x="10511037" y="3925842"/>
                <a:ext cx="18175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i="1"/>
              </a:p>
            </p:txBody>
          </p:sp>
          <p:cxnSp>
            <p:nvCxnSpPr>
              <p:cNvPr id="180" name="直接连接符 179"/>
              <p:cNvCxnSpPr/>
              <p:nvPr/>
            </p:nvCxnSpPr>
            <p:spPr>
              <a:xfrm>
                <a:off x="7619015" y="2383996"/>
                <a:ext cx="132904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8351626" y="3176026"/>
                <a:ext cx="569117" cy="53798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7697755" y="3691945"/>
                <a:ext cx="1196815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8339396" y="3200407"/>
                <a:ext cx="0" cy="85870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8934160" y="2381046"/>
                <a:ext cx="661680" cy="646648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9623320" y="3019825"/>
                <a:ext cx="61200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 flipH="1" flipV="1">
                <a:off x="10255261" y="2969589"/>
                <a:ext cx="1538" cy="1118003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8351625" y="4099192"/>
                <a:ext cx="190800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右箭头 187"/>
              <p:cNvSpPr/>
              <p:nvPr/>
            </p:nvSpPr>
            <p:spPr>
              <a:xfrm flipH="1">
                <a:off x="7924348" y="3588557"/>
                <a:ext cx="119974" cy="2127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i="1"/>
              </a:p>
            </p:txBody>
          </p:sp>
          <p:sp>
            <p:nvSpPr>
              <p:cNvPr id="189" name="右箭头 188"/>
              <p:cNvSpPr/>
              <p:nvPr/>
            </p:nvSpPr>
            <p:spPr>
              <a:xfrm>
                <a:off x="8186781" y="2285480"/>
                <a:ext cx="119974" cy="2127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i="1"/>
              </a:p>
            </p:txBody>
          </p:sp>
          <p:sp>
            <p:nvSpPr>
              <p:cNvPr id="190" name="右箭头 189"/>
              <p:cNvSpPr/>
              <p:nvPr/>
            </p:nvSpPr>
            <p:spPr>
              <a:xfrm rot="5400000">
                <a:off x="10190914" y="3141456"/>
                <a:ext cx="119974" cy="2127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i="1"/>
              </a:p>
            </p:txBody>
          </p:sp>
          <p:sp>
            <p:nvSpPr>
              <p:cNvPr id="191" name="右箭头 190"/>
              <p:cNvSpPr/>
              <p:nvPr/>
            </p:nvSpPr>
            <p:spPr>
              <a:xfrm rot="10800000">
                <a:off x="9229345" y="3998966"/>
                <a:ext cx="119974" cy="2127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i="1"/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>
            <a:off x="1609642" y="3628740"/>
            <a:ext cx="4606051" cy="1878588"/>
            <a:chOff x="1078155" y="2108712"/>
            <a:chExt cx="4606051" cy="1878588"/>
          </a:xfrm>
        </p:grpSpPr>
        <p:grpSp>
          <p:nvGrpSpPr>
            <p:cNvPr id="207" name="组合 206"/>
            <p:cNvGrpSpPr/>
            <p:nvPr/>
          </p:nvGrpSpPr>
          <p:grpSpPr>
            <a:xfrm>
              <a:off x="1078155" y="2108712"/>
              <a:ext cx="4606051" cy="1743372"/>
              <a:chOff x="6280788" y="2321416"/>
              <a:chExt cx="4606051" cy="1743372"/>
            </a:xfrm>
          </p:grpSpPr>
          <p:pic>
            <p:nvPicPr>
              <p:cNvPr id="220" name="图片 219"/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87"/>
              <a:stretch/>
            </p:blipFill>
            <p:spPr>
              <a:xfrm>
                <a:off x="6280788" y="2322284"/>
                <a:ext cx="4222565" cy="1742504"/>
              </a:xfrm>
              <a:prstGeom prst="rect">
                <a:avLst/>
              </a:prstGeom>
            </p:spPr>
          </p:pic>
          <p:grpSp>
            <p:nvGrpSpPr>
              <p:cNvPr id="221" name="组合 220"/>
              <p:cNvGrpSpPr/>
              <p:nvPr/>
            </p:nvGrpSpPr>
            <p:grpSpPr>
              <a:xfrm>
                <a:off x="6870162" y="2321416"/>
                <a:ext cx="4016677" cy="1604426"/>
                <a:chOff x="6870162" y="2321416"/>
                <a:chExt cx="4016677" cy="1604426"/>
              </a:xfrm>
            </p:grpSpPr>
            <p:grpSp>
              <p:nvGrpSpPr>
                <p:cNvPr id="222" name="组合 221"/>
                <p:cNvGrpSpPr/>
                <p:nvPr/>
              </p:nvGrpSpPr>
              <p:grpSpPr>
                <a:xfrm>
                  <a:off x="6870162" y="2321416"/>
                  <a:ext cx="4016677" cy="1403945"/>
                  <a:chOff x="985448" y="617358"/>
                  <a:chExt cx="4016677" cy="1403945"/>
                </a:xfrm>
              </p:grpSpPr>
              <p:grpSp>
                <p:nvGrpSpPr>
                  <p:cNvPr id="227" name="组合 226"/>
                  <p:cNvGrpSpPr/>
                  <p:nvPr/>
                </p:nvGrpSpPr>
                <p:grpSpPr>
                  <a:xfrm>
                    <a:off x="985448" y="617358"/>
                    <a:ext cx="4016677" cy="1395821"/>
                    <a:chOff x="1518527" y="690587"/>
                    <a:chExt cx="4016677" cy="139582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1" name="文本框 230"/>
                        <p:cNvSpPr txBox="1"/>
                        <p:nvPr/>
                      </p:nvSpPr>
                      <p:spPr>
                        <a:xfrm>
                          <a:off x="3963640" y="897495"/>
                          <a:ext cx="61933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1" name="文本框 2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3640" y="897495"/>
                          <a:ext cx="619337" cy="369332"/>
                        </a:xfrm>
                        <a:prstGeom prst="rect">
                          <a:avLst/>
                        </a:prstGeom>
                        <a:blipFill>
                          <a:blip r:embed="rId41"/>
                          <a:stretch>
                            <a:fillRect b="-16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2" name="文本框 231"/>
                        <p:cNvSpPr txBox="1"/>
                        <p:nvPr/>
                      </p:nvSpPr>
                      <p:spPr>
                        <a:xfrm>
                          <a:off x="1908660" y="690587"/>
                          <a:ext cx="39010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63" name="文本框 6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908660" y="690587"/>
                          <a:ext cx="390107" cy="369332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3" name="文本框 232"/>
                        <p:cNvSpPr txBox="1"/>
                        <p:nvPr/>
                      </p:nvSpPr>
                      <p:spPr>
                        <a:xfrm>
                          <a:off x="1518527" y="1299377"/>
                          <a:ext cx="48224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3" name="文本框 2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518527" y="1299377"/>
                          <a:ext cx="482248" cy="369332"/>
                        </a:xfrm>
                        <a:prstGeom prst="rect">
                          <a:avLst/>
                        </a:prstGeom>
                        <a:blipFill>
                          <a:blip r:embed="rId42"/>
                          <a:stretch>
                            <a:fillRect b="-16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4" name="文本框 233"/>
                        <p:cNvSpPr txBox="1"/>
                        <p:nvPr/>
                      </p:nvSpPr>
                      <p:spPr>
                        <a:xfrm>
                          <a:off x="2174025" y="1317656"/>
                          <a:ext cx="48756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4" name="文本框 2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74025" y="1317656"/>
                          <a:ext cx="487569" cy="369332"/>
                        </a:xfrm>
                        <a:prstGeom prst="rect">
                          <a:avLst/>
                        </a:prstGeom>
                        <a:blipFill>
                          <a:blip r:embed="rId43"/>
                          <a:stretch>
                            <a:fillRect b="-16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5" name="文本框 234"/>
                        <p:cNvSpPr txBox="1"/>
                        <p:nvPr/>
                      </p:nvSpPr>
                      <p:spPr>
                        <a:xfrm>
                          <a:off x="4517012" y="1089322"/>
                          <a:ext cx="4282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5" name="文本框 2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17012" y="1089322"/>
                          <a:ext cx="428259" cy="369332"/>
                        </a:xfrm>
                        <a:prstGeom prst="rect">
                          <a:avLst/>
                        </a:prstGeom>
                        <a:blipFill>
                          <a:blip r:embed="rId44"/>
                          <a:stretch>
                            <a:fillRect b="-333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6" name="文本框 235"/>
                        <p:cNvSpPr txBox="1"/>
                        <p:nvPr/>
                      </p:nvSpPr>
                      <p:spPr>
                        <a:xfrm>
                          <a:off x="4532516" y="1697929"/>
                          <a:ext cx="49609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6" name="文本框 23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32516" y="1697929"/>
                          <a:ext cx="496097" cy="369332"/>
                        </a:xfrm>
                        <a:prstGeom prst="rect">
                          <a:avLst/>
                        </a:prstGeom>
                        <a:blipFill>
                          <a:blip r:embed="rId45"/>
                          <a:stretch>
                            <a:fillRect b="-333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7" name="文本框 236"/>
                        <p:cNvSpPr txBox="1"/>
                        <p:nvPr/>
                      </p:nvSpPr>
                      <p:spPr>
                        <a:xfrm>
                          <a:off x="5047635" y="1717076"/>
                          <a:ext cx="48756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7" name="文本框 23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47635" y="1717076"/>
                          <a:ext cx="487569" cy="369332"/>
                        </a:xfrm>
                        <a:prstGeom prst="rect">
                          <a:avLst/>
                        </a:prstGeom>
                        <a:blipFill>
                          <a:blip r:embed="rId46"/>
                          <a:stretch>
                            <a:fillRect b="-333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8" name="文本框 237"/>
                        <p:cNvSpPr txBox="1"/>
                        <p:nvPr/>
                      </p:nvSpPr>
                      <p:spPr>
                        <a:xfrm>
                          <a:off x="3150330" y="1351200"/>
                          <a:ext cx="61933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238" name="文本框 2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150330" y="1351200"/>
                          <a:ext cx="619337" cy="369332"/>
                        </a:xfrm>
                        <a:prstGeom prst="rect">
                          <a:avLst/>
                        </a:prstGeom>
                        <a:blipFill>
                          <a:blip r:embed="rId47"/>
                          <a:stretch>
                            <a:fillRect b="-333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8" name="文本框 227"/>
                      <p:cNvSpPr txBox="1"/>
                      <p:nvPr/>
                    </p:nvSpPr>
                    <p:spPr>
                      <a:xfrm>
                        <a:off x="1723523" y="1651971"/>
                        <a:ext cx="4282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28" name="文本框 2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23523" y="1651971"/>
                        <a:ext cx="428259" cy="369332"/>
                      </a:xfrm>
                      <a:prstGeom prst="rect">
                        <a:avLst/>
                      </a:prstGeom>
                      <a:blipFill>
                        <a:blip r:embed="rId48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9" name="文本框 228"/>
                      <p:cNvSpPr txBox="1"/>
                      <p:nvPr/>
                    </p:nvSpPr>
                    <p:spPr>
                      <a:xfrm>
                        <a:off x="2125260" y="841521"/>
                        <a:ext cx="619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29" name="文本框 2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260" y="841521"/>
                        <a:ext cx="619337" cy="369332"/>
                      </a:xfrm>
                      <a:prstGeom prst="rect">
                        <a:avLst/>
                      </a:prstGeom>
                      <a:blipFill>
                        <a:blip r:embed="rId49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0" name="文本框 229"/>
                      <p:cNvSpPr txBox="1"/>
                      <p:nvPr/>
                    </p:nvSpPr>
                    <p:spPr>
                      <a:xfrm>
                        <a:off x="3436396" y="1567698"/>
                        <a:ext cx="619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30" name="文本框 22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6396" y="1567698"/>
                        <a:ext cx="619337" cy="369332"/>
                      </a:xfrm>
                      <a:prstGeom prst="rect">
                        <a:avLst/>
                      </a:prstGeom>
                      <a:blipFill>
                        <a:blip r:embed="rId50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23" name="Group 61"/>
                <p:cNvGrpSpPr>
                  <a:grpSpLocks/>
                </p:cNvGrpSpPr>
                <p:nvPr/>
              </p:nvGrpSpPr>
              <p:grpSpPr bwMode="auto">
                <a:xfrm>
                  <a:off x="10505506" y="3109626"/>
                  <a:ext cx="181757" cy="181562"/>
                  <a:chOff x="2362841" y="576"/>
                  <a:chExt cx="181757" cy="192"/>
                </a:xfrm>
              </p:grpSpPr>
              <p:sp>
                <p:nvSpPr>
                  <p:cNvPr id="22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362841" y="672"/>
                    <a:ext cx="18175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i="1"/>
                  </a:p>
                </p:txBody>
              </p:sp>
              <p:sp>
                <p:nvSpPr>
                  <p:cNvPr id="226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456540" y="57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i="1"/>
                  </a:p>
                </p:txBody>
              </p:sp>
            </p:grpSp>
            <p:sp>
              <p:nvSpPr>
                <p:cNvPr id="224" name="Line 49"/>
                <p:cNvSpPr>
                  <a:spLocks noChangeShapeType="1"/>
                </p:cNvSpPr>
                <p:nvPr/>
              </p:nvSpPr>
              <p:spPr bwMode="auto">
                <a:xfrm>
                  <a:off x="10511037" y="3925842"/>
                  <a:ext cx="18175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i="1"/>
                </a:p>
              </p:txBody>
            </p:sp>
          </p:grpSp>
        </p:grpSp>
        <p:cxnSp>
          <p:nvCxnSpPr>
            <p:cNvPr id="208" name="直接连接符 207"/>
            <p:cNvCxnSpPr/>
            <p:nvPr/>
          </p:nvCxnSpPr>
          <p:spPr>
            <a:xfrm>
              <a:off x="2471403" y="3512657"/>
              <a:ext cx="13680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右箭头 208"/>
            <p:cNvSpPr/>
            <p:nvPr/>
          </p:nvSpPr>
          <p:spPr>
            <a:xfrm>
              <a:off x="2828070" y="3413406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  <p:cxnSp>
          <p:nvCxnSpPr>
            <p:cNvPr id="210" name="直接连接符 209"/>
            <p:cNvCxnSpPr/>
            <p:nvPr/>
          </p:nvCxnSpPr>
          <p:spPr>
            <a:xfrm flipH="1">
              <a:off x="3832761" y="2947254"/>
              <a:ext cx="565069" cy="554785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5059521" y="2974125"/>
              <a:ext cx="0" cy="90000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V="1">
              <a:off x="4436711" y="2947254"/>
              <a:ext cx="6480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 flipV="1">
              <a:off x="3133452" y="3870746"/>
              <a:ext cx="19080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3125271" y="2798102"/>
              <a:ext cx="0" cy="1089752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右箭头 214"/>
            <p:cNvSpPr/>
            <p:nvPr/>
          </p:nvSpPr>
          <p:spPr>
            <a:xfrm rot="10800000">
              <a:off x="4253227" y="3774596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  <p:cxnSp>
          <p:nvCxnSpPr>
            <p:cNvPr id="216" name="直接连接符 215"/>
            <p:cNvCxnSpPr/>
            <p:nvPr/>
          </p:nvCxnSpPr>
          <p:spPr>
            <a:xfrm flipH="1">
              <a:off x="3118591" y="2332875"/>
              <a:ext cx="550444" cy="49923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2475762" y="2330702"/>
              <a:ext cx="1208071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右箭头 217"/>
            <p:cNvSpPr/>
            <p:nvPr/>
          </p:nvSpPr>
          <p:spPr>
            <a:xfrm rot="10800000">
              <a:off x="2679683" y="2227035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  <p:sp>
          <p:nvSpPr>
            <p:cNvPr id="219" name="右箭头 218"/>
            <p:cNvSpPr/>
            <p:nvPr/>
          </p:nvSpPr>
          <p:spPr>
            <a:xfrm>
              <a:off x="4697501" y="2839015"/>
              <a:ext cx="119974" cy="2127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sp>
        <p:nvSpPr>
          <p:cNvPr id="159" name="标题 1"/>
          <p:cNvSpPr txBox="1">
            <a:spLocks/>
          </p:cNvSpPr>
          <p:nvPr/>
        </p:nvSpPr>
        <p:spPr>
          <a:xfrm>
            <a:off x="226290" y="1062382"/>
            <a:ext cx="3906672" cy="728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单相桥式整流电路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736172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14860</TotalTime>
  <Words>1070</Words>
  <Application>Microsoft Macintosh PowerPoint</Application>
  <PresentationFormat>宽屏</PresentationFormat>
  <Paragraphs>294</Paragraphs>
  <Slides>16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Adobe Devanagari</vt:lpstr>
      <vt:lpstr>微软雅黑</vt:lpstr>
      <vt:lpstr>楷体</vt:lpstr>
      <vt:lpstr>等线</vt:lpstr>
      <vt:lpstr>Arial</vt:lpstr>
      <vt:lpstr>Cambria Math</vt:lpstr>
      <vt:lpstr>Consolas</vt:lpstr>
      <vt:lpstr>Segoe UI Semilight</vt:lpstr>
      <vt:lpstr>Verdana</vt:lpstr>
      <vt:lpstr>Wingdings 3</vt:lpstr>
      <vt:lpstr>丝状</vt:lpstr>
      <vt:lpstr>组装整流器实验</vt:lpstr>
      <vt:lpstr>PowerPoint 演示文稿</vt:lpstr>
      <vt:lpstr>PowerPoint 演示文稿</vt:lpstr>
      <vt:lpstr>PowerPoint 演示文稿</vt:lpstr>
      <vt:lpstr>晶体二极管</vt:lpstr>
      <vt:lpstr>单相半波整流电路</vt:lpstr>
      <vt:lpstr>整流电路中：  各电压定义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组装整流器</dc:title>
  <dc:creator>ZJU</dc:creator>
  <cp:lastModifiedBy>Microsoft Office User</cp:lastModifiedBy>
  <cp:revision>210</cp:revision>
  <dcterms:created xsi:type="dcterms:W3CDTF">2022-11-03T02:24:12Z</dcterms:created>
  <dcterms:modified xsi:type="dcterms:W3CDTF">2025-07-10T03:46:40Z</dcterms:modified>
</cp:coreProperties>
</file>